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9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20039" autoAdjust="0"/>
    <p:restoredTop sz="94660"/>
  </p:normalViewPr>
  <p:slideViewPr>
    <p:cSldViewPr snapToGrid="0">
      <p:cViewPr varScale="1">
        <p:scale>
          <a:sx n="114" d="100"/>
          <a:sy n="114" d="100"/>
        </p:scale>
        <p:origin x="4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31F63A-8F19-4692-A9C5-D2079F397989}" type="datetimeFigureOut">
              <a:rPr lang="en-GB" smtClean="0"/>
              <a:t>13/02/2018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E6098-F3DE-4B96-BB3E-628DE199799A}" type="slidenum">
              <a:rPr lang="en-GB" smtClean="0"/>
              <a:t>‹#›</a:t>
            </a:fld>
            <a:endParaRPr lang="en-GB"/>
          </a:p>
        </p:txBody>
      </p:sp>
    </p:spTree>
    <p:extLst>
      <p:ext uri="{BB962C8B-B14F-4D97-AF65-F5344CB8AC3E}">
        <p14:creationId xmlns:p14="http://schemas.microsoft.com/office/powerpoint/2010/main" val="196176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1</a:t>
            </a:fld>
            <a:endParaRPr lang="en-GB"/>
          </a:p>
        </p:txBody>
      </p:sp>
    </p:spTree>
    <p:extLst>
      <p:ext uri="{BB962C8B-B14F-4D97-AF65-F5344CB8AC3E}">
        <p14:creationId xmlns:p14="http://schemas.microsoft.com/office/powerpoint/2010/main" val="133625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2</a:t>
            </a:fld>
            <a:endParaRPr lang="en-GB"/>
          </a:p>
        </p:txBody>
      </p:sp>
    </p:spTree>
    <p:extLst>
      <p:ext uri="{BB962C8B-B14F-4D97-AF65-F5344CB8AC3E}">
        <p14:creationId xmlns:p14="http://schemas.microsoft.com/office/powerpoint/2010/main" val="1313459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3</a:t>
            </a:fld>
            <a:endParaRPr lang="en-GB"/>
          </a:p>
        </p:txBody>
      </p:sp>
    </p:spTree>
    <p:extLst>
      <p:ext uri="{BB962C8B-B14F-4D97-AF65-F5344CB8AC3E}">
        <p14:creationId xmlns:p14="http://schemas.microsoft.com/office/powerpoint/2010/main" val="34727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4</a:t>
            </a:fld>
            <a:endParaRPr lang="en-GB"/>
          </a:p>
        </p:txBody>
      </p:sp>
    </p:spTree>
    <p:extLst>
      <p:ext uri="{BB962C8B-B14F-4D97-AF65-F5344CB8AC3E}">
        <p14:creationId xmlns:p14="http://schemas.microsoft.com/office/powerpoint/2010/main" val="284697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5</a:t>
            </a:fld>
            <a:endParaRPr lang="en-GB"/>
          </a:p>
        </p:txBody>
      </p:sp>
    </p:spTree>
    <p:extLst>
      <p:ext uri="{BB962C8B-B14F-4D97-AF65-F5344CB8AC3E}">
        <p14:creationId xmlns:p14="http://schemas.microsoft.com/office/powerpoint/2010/main" val="262948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6</a:t>
            </a:fld>
            <a:endParaRPr lang="en-GB"/>
          </a:p>
        </p:txBody>
      </p:sp>
    </p:spTree>
    <p:extLst>
      <p:ext uri="{BB962C8B-B14F-4D97-AF65-F5344CB8AC3E}">
        <p14:creationId xmlns:p14="http://schemas.microsoft.com/office/powerpoint/2010/main" val="1426278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7</a:t>
            </a:fld>
            <a:endParaRPr lang="en-GB"/>
          </a:p>
        </p:txBody>
      </p:sp>
    </p:spTree>
    <p:extLst>
      <p:ext uri="{BB962C8B-B14F-4D97-AF65-F5344CB8AC3E}">
        <p14:creationId xmlns:p14="http://schemas.microsoft.com/office/powerpoint/2010/main" val="450172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3E6098-F3DE-4B96-BB3E-628DE199799A}" type="slidenum">
              <a:rPr lang="en-GB" smtClean="0"/>
              <a:t>8</a:t>
            </a:fld>
            <a:endParaRPr lang="en-GB"/>
          </a:p>
        </p:txBody>
      </p:sp>
    </p:spTree>
    <p:extLst>
      <p:ext uri="{BB962C8B-B14F-4D97-AF65-F5344CB8AC3E}">
        <p14:creationId xmlns:p14="http://schemas.microsoft.com/office/powerpoint/2010/main" val="2501741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2/13/2018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1867" y="1728132"/>
            <a:ext cx="9448800" cy="4370664"/>
          </a:xfrm>
        </p:spPr>
        <p:txBody>
          <a:bodyPr>
            <a:normAutofit fontScale="90000"/>
          </a:bodyPr>
          <a:lstStyle/>
          <a:p>
            <a:pPr algn="ctr"/>
            <a:r>
              <a:rPr lang="en-GB" sz="4800" dirty="0" smtClean="0">
                <a:solidFill>
                  <a:srgbClr val="0070C0"/>
                </a:solidFill>
                <a:effectLst>
                  <a:outerShdw blurRad="38100" dist="38100" dir="2700000" algn="tl">
                    <a:srgbClr val="000000">
                      <a:alpha val="43137"/>
                    </a:srgbClr>
                  </a:outerShdw>
                </a:effectLst>
              </a:rPr>
              <a:t>B</a:t>
            </a:r>
            <a:r>
              <a:rPr lang="en-GB" sz="4800" dirty="0" smtClean="0">
                <a:solidFill>
                  <a:srgbClr val="0070C0"/>
                </a:solidFill>
                <a:effectLst>
                  <a:outerShdw blurRad="38100" dist="38100" dir="2700000" algn="tl">
                    <a:srgbClr val="000000">
                      <a:alpha val="43137"/>
                    </a:srgbClr>
                  </a:outerShdw>
                </a:effectLst>
              </a:rPr>
              <a:t>rîff </a:t>
            </a:r>
            <a:r>
              <a:rPr lang="en-GB" sz="4800" dirty="0">
                <a:solidFill>
                  <a:srgbClr val="0070C0"/>
                </a:solidFill>
                <a:effectLst>
                  <a:outerShdw blurRad="38100" dist="38100" dir="2700000" algn="tl">
                    <a:srgbClr val="000000">
                      <a:alpha val="43137"/>
                    </a:srgbClr>
                  </a:outerShdw>
                </a:effectLst>
              </a:rPr>
              <a:t>7 </a:t>
            </a:r>
            <a:r>
              <a:rPr lang="en-GB" sz="4800" dirty="0" err="1">
                <a:solidFill>
                  <a:srgbClr val="0070C0"/>
                </a:solidFill>
                <a:effectLst>
                  <a:outerShdw blurRad="38100" dist="38100" dir="2700000" algn="tl">
                    <a:srgbClr val="000000">
                      <a:alpha val="43137"/>
                    </a:srgbClr>
                  </a:outerShdw>
                </a:effectLst>
              </a:rPr>
              <a:t>Munud</a:t>
            </a:r>
            <a:r>
              <a:rPr lang="en-GB" sz="4800" dirty="0">
                <a:solidFill>
                  <a:srgbClr val="0070C0"/>
                </a:solidFill>
                <a:effectLst>
                  <a:outerShdw blurRad="38100" dist="38100" dir="2700000" algn="tl">
                    <a:srgbClr val="000000">
                      <a:alpha val="43137"/>
                    </a:srgbClr>
                  </a:outerShdw>
                </a:effectLst>
              </a:rPr>
              <a:t> -</a:t>
            </a:r>
            <a:r>
              <a:rPr lang="en-GB" sz="4800" dirty="0">
                <a:solidFill>
                  <a:srgbClr val="0070C0"/>
                </a:solidFill>
              </a:rPr>
              <a:t/>
            </a:r>
            <a:br>
              <a:rPr lang="en-GB" sz="4800" dirty="0">
                <a:solidFill>
                  <a:srgbClr val="0070C0"/>
                </a:solidFill>
              </a:rPr>
            </a:br>
            <a:r>
              <a:rPr lang="cy-GB" sz="3600" dirty="0">
                <a:solidFill>
                  <a:srgbClr val="0070C0"/>
                </a:solidFill>
                <a:effectLst>
                  <a:outerShdw blurRad="38100" dist="38100" dir="2700000" algn="tl">
                    <a:srgbClr val="000000">
                      <a:alpha val="43137"/>
                    </a:srgbClr>
                  </a:outerShdw>
                </a:effectLst>
              </a:rPr>
              <a:t>Anhwylder Sbectrwm Alcohol y </a:t>
            </a:r>
            <a:r>
              <a:rPr lang="cy-GB" sz="3600" dirty="0" err="1">
                <a:solidFill>
                  <a:srgbClr val="0070C0"/>
                </a:solidFill>
                <a:effectLst>
                  <a:outerShdw blurRad="38100" dist="38100" dir="2700000" algn="tl">
                    <a:srgbClr val="000000">
                      <a:alpha val="43137"/>
                    </a:srgbClr>
                  </a:outerShdw>
                </a:effectLst>
              </a:rPr>
              <a:t>Ffetws</a:t>
            </a:r>
            <a:r>
              <a:rPr lang="cy-GB" sz="3600" dirty="0">
                <a:solidFill>
                  <a:srgbClr val="0070C0"/>
                </a:solidFill>
                <a:effectLst>
                  <a:outerShdw blurRad="38100" dist="38100" dir="2700000" algn="tl">
                    <a:srgbClr val="000000">
                      <a:alpha val="43137"/>
                    </a:srgbClr>
                  </a:outerShdw>
                </a:effectLst>
              </a:rPr>
              <a:t>: </a:t>
            </a:r>
            <a:r>
              <a:rPr lang="cy-GB" sz="3600" dirty="0" smtClean="0">
                <a:solidFill>
                  <a:srgbClr val="0070C0"/>
                </a:solidFill>
                <a:effectLst>
                  <a:outerShdw blurRad="38100" dist="38100" dir="2700000" algn="tl">
                    <a:srgbClr val="000000">
                      <a:alpha val="43137"/>
                    </a:srgbClr>
                  </a:outerShdw>
                </a:effectLst>
              </a:rPr>
              <a:t>Canllaw </a:t>
            </a:r>
            <a:r>
              <a:rPr lang="cy-GB" sz="3600" dirty="0">
                <a:solidFill>
                  <a:srgbClr val="0070C0"/>
                </a:solidFill>
                <a:effectLst>
                  <a:outerShdw blurRad="38100" dist="38100" dir="2700000" algn="tl">
                    <a:srgbClr val="000000">
                      <a:alpha val="43137"/>
                    </a:srgbClr>
                  </a:outerShdw>
                </a:effectLst>
              </a:rPr>
              <a:t>ar gyfer Gofal Cymdeithasol i </a:t>
            </a:r>
            <a:r>
              <a:rPr lang="cy-GB" sz="3600" dirty="0" smtClean="0">
                <a:solidFill>
                  <a:srgbClr val="0070C0"/>
                </a:solidFill>
                <a:effectLst>
                  <a:outerShdw blurRad="38100" dist="38100" dir="2700000" algn="tl">
                    <a:srgbClr val="000000">
                      <a:alpha val="43137"/>
                    </a:srgbClr>
                  </a:outerShdw>
                </a:effectLst>
              </a:rPr>
              <a:t>Oedolion</a:t>
            </a:r>
            <a:br>
              <a:rPr lang="cy-GB" sz="3600" dirty="0" smtClean="0">
                <a:solidFill>
                  <a:srgbClr val="0070C0"/>
                </a:solidFill>
                <a:effectLst>
                  <a:outerShdw blurRad="38100" dist="38100" dir="2700000" algn="tl">
                    <a:srgbClr val="000000">
                      <a:alpha val="43137"/>
                    </a:srgbClr>
                  </a:outerShdw>
                </a:effectLst>
              </a:rPr>
            </a:br>
            <a:r>
              <a:rPr lang="en-GB" sz="3600" dirty="0">
                <a:solidFill>
                  <a:srgbClr val="0070C0"/>
                </a:solidFill>
                <a:effectLst>
                  <a:outerShdw blurRad="38100" dist="38100" dir="2700000" algn="tl">
                    <a:srgbClr val="000000">
                      <a:alpha val="43137"/>
                    </a:srgbClr>
                  </a:outerShdw>
                </a:effectLst>
              </a:rPr>
              <a:t/>
            </a:r>
            <a:br>
              <a:rPr lang="en-GB" sz="3600" dirty="0">
                <a:solidFill>
                  <a:srgbClr val="0070C0"/>
                </a:solidFill>
                <a:effectLst>
                  <a:outerShdw blurRad="38100" dist="38100" dir="2700000" algn="tl">
                    <a:srgbClr val="000000">
                      <a:alpha val="43137"/>
                    </a:srgbClr>
                  </a:outerShdw>
                </a:effectLst>
              </a:rPr>
            </a:br>
            <a:r>
              <a:rPr lang="en-GB" sz="3600" dirty="0" smtClean="0">
                <a:solidFill>
                  <a:srgbClr val="0070C0"/>
                </a:solidFill>
                <a:effectLst>
                  <a:outerShdw blurRad="38100" dist="38100" dir="2700000" algn="tl">
                    <a:srgbClr val="000000">
                      <a:alpha val="43137"/>
                    </a:srgbClr>
                  </a:outerShdw>
                </a:effectLst>
                <a:cs typeface="Arial" panose="020B0604020202020204" pitchFamily="34" charset="0"/>
              </a:rPr>
              <a:t>Foetal </a:t>
            </a:r>
            <a:r>
              <a:rPr lang="en-GB" sz="3600" dirty="0">
                <a:solidFill>
                  <a:srgbClr val="0070C0"/>
                </a:solidFill>
                <a:effectLst>
                  <a:outerShdw blurRad="38100" dist="38100" dir="2700000" algn="tl">
                    <a:srgbClr val="000000">
                      <a:alpha val="43137"/>
                    </a:srgbClr>
                  </a:outerShdw>
                </a:effectLst>
                <a:cs typeface="Arial" panose="020B0604020202020204" pitchFamily="34" charset="0"/>
              </a:rPr>
              <a:t>Alcohol Spectrum Disorder: A Guide for Adult Social </a:t>
            </a:r>
            <a:r>
              <a:rPr lang="en-GB" sz="3600" dirty="0" smtClean="0">
                <a:solidFill>
                  <a:srgbClr val="0070C0"/>
                </a:solidFill>
                <a:effectLst>
                  <a:outerShdw blurRad="38100" dist="38100" dir="2700000" algn="tl">
                    <a:srgbClr val="000000">
                      <a:alpha val="43137"/>
                    </a:srgbClr>
                  </a:outerShdw>
                </a:effectLst>
                <a:cs typeface="Arial" panose="020B0604020202020204" pitchFamily="34" charset="0"/>
              </a:rPr>
              <a:t>Care</a:t>
            </a:r>
            <a:r>
              <a:rPr lang="en-GB" sz="3100"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GB" sz="3100" dirty="0" smtClean="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sz="4800" dirty="0" smtClean="0">
                <a:solidFill>
                  <a:srgbClr val="0070C0"/>
                </a:solidFill>
                <a:effectLst>
                  <a:outerShdw blurRad="38100" dist="38100" dir="2700000" algn="tl">
                    <a:srgbClr val="000000">
                      <a:alpha val="43137"/>
                    </a:srgbClr>
                  </a:outerShdw>
                </a:effectLst>
                <a:cs typeface="Arial" panose="020B0604020202020204" pitchFamily="34" charset="0"/>
              </a:rPr>
              <a:t>- </a:t>
            </a:r>
            <a:r>
              <a:rPr lang="en-GB" sz="4800" dirty="0" smtClean="0">
                <a:solidFill>
                  <a:srgbClr val="0070C0"/>
                </a:solidFill>
                <a:effectLst>
                  <a:outerShdw blurRad="38100" dist="38100" dir="2700000" algn="tl">
                    <a:srgbClr val="000000">
                      <a:alpha val="43137"/>
                    </a:srgbClr>
                  </a:outerShdw>
                </a:effectLst>
              </a:rPr>
              <a:t>7 Minute Briefing</a:t>
            </a:r>
            <a:endParaRPr lang="en-GB" sz="4800" dirty="0">
              <a:solidFill>
                <a:srgbClr val="0070C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3" name="Content Placeholder 2"/>
          <p:cNvSpPr>
            <a:spLocks noGrp="1"/>
          </p:cNvSpPr>
          <p:nvPr>
            <p:ph sz="half" idx="1"/>
          </p:nvPr>
        </p:nvSpPr>
        <p:spPr>
          <a:xfrm>
            <a:off x="2220097" y="1512813"/>
            <a:ext cx="4313864" cy="4627927"/>
          </a:xfrm>
        </p:spPr>
        <p:txBody>
          <a:bodyPr>
            <a:normAutofit fontScale="85000" lnSpcReduction="10000"/>
          </a:bodyPr>
          <a:lstStyle/>
          <a:p>
            <a:pPr lvl="0"/>
            <a:r>
              <a:rPr lang="cy-GB" dirty="0"/>
              <a:t>Anhwylder Sbectrwm Alcohol y </a:t>
            </a:r>
            <a:r>
              <a:rPr lang="cy-GB" dirty="0" err="1"/>
              <a:t>Ffetws</a:t>
            </a:r>
            <a:r>
              <a:rPr lang="cy-GB" dirty="0"/>
              <a:t> (FASD) yw’r term cyfunol a ddefnyddir i ddisgrifio cyflyrau penodol sy’n cael ei achosi’n uniongyrchol gan ferched yn yfed yn ystod eu beichiogrwydd.</a:t>
            </a:r>
            <a:endParaRPr lang="en-GB" dirty="0"/>
          </a:p>
          <a:p>
            <a:pPr lvl="0"/>
            <a:r>
              <a:rPr lang="cy-GB" dirty="0"/>
              <a:t>Mae alcohol yn </a:t>
            </a:r>
            <a:r>
              <a:rPr lang="cy-GB" dirty="0" err="1"/>
              <a:t>teratogen</a:t>
            </a:r>
            <a:r>
              <a:rPr lang="cy-GB" dirty="0"/>
              <a:t> sy'n hysbys i achosi camffurfiad mewn </a:t>
            </a:r>
            <a:r>
              <a:rPr lang="cy-GB" dirty="0" err="1"/>
              <a:t>ffetws</a:t>
            </a:r>
            <a:r>
              <a:rPr lang="cy-GB" dirty="0"/>
              <a:t> ac yn ymyrru gyda’i ddatblygiad. Efallai na fydd anawsterau yn ymddangos yn gynnar yn eu plentyndod, ond gallent ddigwydd ar wahanol gamau o ddatblygiad, yn cynnwys pan yn oedolyn.</a:t>
            </a:r>
            <a:endParaRPr lang="en-GB" dirty="0"/>
          </a:p>
          <a:p>
            <a:pPr lvl="0"/>
            <a:r>
              <a:rPr lang="cy-GB" dirty="0"/>
              <a:t>Mae’n bwysig bod yr ymarferwyr hynny sy’n gweithio gydag oedolion gyda chyflwr FASD yn deall yr anawsterau gallent eu profi a natur y gefnogaeth sydd angen arnynt.</a:t>
            </a:r>
            <a:endParaRPr lang="en-GB" dirty="0"/>
          </a:p>
          <a:p>
            <a:pPr marL="0" indent="0">
              <a:buNone/>
            </a:pPr>
            <a:endParaRPr lang="en-GB" dirty="0"/>
          </a:p>
        </p:txBody>
      </p:sp>
      <p:sp>
        <p:nvSpPr>
          <p:cNvPr id="4" name="Content Placeholder 3"/>
          <p:cNvSpPr>
            <a:spLocks noGrp="1"/>
          </p:cNvSpPr>
          <p:nvPr>
            <p:ph sz="half" idx="2"/>
          </p:nvPr>
        </p:nvSpPr>
        <p:spPr>
          <a:xfrm>
            <a:off x="7048767" y="1512814"/>
            <a:ext cx="4313864" cy="4627926"/>
          </a:xfrm>
        </p:spPr>
        <p:txBody>
          <a:bodyPr>
            <a:normAutofit fontScale="85000" lnSpcReduction="10000"/>
          </a:bodyPr>
          <a:lstStyle/>
          <a:p>
            <a:r>
              <a:rPr lang="en-GB" dirty="0"/>
              <a:t>Foetal Alcohol Spectrum Disorder (FASD) is the collective term used to describe 5 specific conditions that are caused directly by women drinking during pregnancy.</a:t>
            </a:r>
          </a:p>
          <a:p>
            <a:r>
              <a:rPr lang="en-GB" dirty="0"/>
              <a:t>Alcohol is a teratogen-a substance that is known to directly cause malformations in a foetus and interfere with its development. Difficulties may not be apparent in early childhood, and may occur at different stages of development, including in adulthood.</a:t>
            </a:r>
          </a:p>
          <a:p>
            <a:r>
              <a:rPr lang="en-GB" dirty="0"/>
              <a:t>It is important that those practitioners working with adults who have a FASD condition understand the difficulties that they may experience and the nature of the support they may require.</a:t>
            </a:r>
          </a:p>
          <a:p>
            <a:pPr marL="0" indent="0">
              <a:buNone/>
            </a:pPr>
            <a:endParaRPr lang="en-GB" dirty="0"/>
          </a:p>
        </p:txBody>
      </p:sp>
    </p:spTree>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 BETH </a:t>
            </a:r>
            <a:r>
              <a:rPr lang="en-GB" sz="3200" dirty="0" smtClean="0"/>
              <a:t>YDYW ?				2. WHAT IS IT?</a:t>
            </a:r>
            <a:r>
              <a:rPr lang="en-GB" sz="3200" dirty="0"/>
              <a:t/>
            </a:r>
            <a:br>
              <a:rPr lang="en-GB" sz="3200" dirty="0"/>
            </a:br>
            <a:endParaRPr lang="en-GB" sz="3200" dirty="0"/>
          </a:p>
        </p:txBody>
      </p:sp>
      <p:sp>
        <p:nvSpPr>
          <p:cNvPr id="3" name="Content Placeholder 2"/>
          <p:cNvSpPr>
            <a:spLocks noGrp="1"/>
          </p:cNvSpPr>
          <p:nvPr>
            <p:ph sz="half" idx="1"/>
          </p:nvPr>
        </p:nvSpPr>
        <p:spPr>
          <a:xfrm>
            <a:off x="2253652" y="1613482"/>
            <a:ext cx="4313864" cy="3777622"/>
          </a:xfrm>
        </p:spPr>
        <p:txBody>
          <a:bodyPr>
            <a:normAutofit/>
          </a:bodyPr>
          <a:lstStyle/>
          <a:p>
            <a:pPr lvl="0"/>
            <a:r>
              <a:rPr lang="cy-GB" dirty="0"/>
              <a:t>Pum cyflwr yr Anhwylder Sbectrwm Alcohol </a:t>
            </a:r>
            <a:r>
              <a:rPr lang="cy-GB" dirty="0" err="1"/>
              <a:t>Ffetws</a:t>
            </a:r>
            <a:r>
              <a:rPr lang="cy-GB" dirty="0"/>
              <a:t> yw:</a:t>
            </a:r>
            <a:endParaRPr lang="en-GB" dirty="0"/>
          </a:p>
          <a:p>
            <a:pPr lvl="0"/>
            <a:r>
              <a:rPr lang="cy-GB" dirty="0"/>
              <a:t>Syndrom Alcohol y </a:t>
            </a:r>
            <a:r>
              <a:rPr lang="cy-GB" dirty="0" err="1"/>
              <a:t>Ffetws</a:t>
            </a:r>
            <a:r>
              <a:rPr lang="cy-GB" dirty="0"/>
              <a:t>  (FAS);</a:t>
            </a:r>
            <a:endParaRPr lang="en-GB" dirty="0"/>
          </a:p>
          <a:p>
            <a:pPr lvl="0"/>
            <a:r>
              <a:rPr lang="cy-GB" dirty="0"/>
              <a:t>Namau Geni yn Ymwneud ag Alcohol (ARBD);</a:t>
            </a:r>
            <a:endParaRPr lang="en-GB" dirty="0"/>
          </a:p>
          <a:p>
            <a:pPr lvl="0"/>
            <a:r>
              <a:rPr lang="cy-GB" dirty="0"/>
              <a:t>Namau Niwrolegol yn Ymwneud ag Alcohol (ARND);</a:t>
            </a:r>
            <a:endParaRPr lang="en-GB" dirty="0"/>
          </a:p>
          <a:p>
            <a:pPr lvl="0"/>
            <a:r>
              <a:rPr lang="cy-GB" dirty="0"/>
              <a:t>Effeithiau Alcohol y </a:t>
            </a:r>
            <a:r>
              <a:rPr lang="cy-GB" dirty="0" err="1"/>
              <a:t>Ffetws</a:t>
            </a:r>
            <a:r>
              <a:rPr lang="cy-GB" dirty="0"/>
              <a:t>, a</a:t>
            </a:r>
            <a:endParaRPr lang="en-GB" dirty="0"/>
          </a:p>
          <a:p>
            <a:pPr lvl="0"/>
            <a:r>
              <a:rPr lang="cy-GB" dirty="0"/>
              <a:t>Syndrom Rhannol Alcohol y </a:t>
            </a:r>
            <a:r>
              <a:rPr lang="cy-GB" dirty="0" err="1"/>
              <a:t>Ffetws</a:t>
            </a:r>
            <a:r>
              <a:rPr lang="cy-GB" dirty="0"/>
              <a:t> </a:t>
            </a:r>
            <a:endParaRPr lang="en-GB" dirty="0"/>
          </a:p>
          <a:p>
            <a:r>
              <a:rPr lang="en-GB" dirty="0"/>
              <a:t> </a:t>
            </a:r>
          </a:p>
          <a:p>
            <a:endParaRPr lang="en-GB" dirty="0"/>
          </a:p>
        </p:txBody>
      </p:sp>
      <p:sp>
        <p:nvSpPr>
          <p:cNvPr id="4" name="Content Placeholder 3"/>
          <p:cNvSpPr>
            <a:spLocks noGrp="1"/>
          </p:cNvSpPr>
          <p:nvPr>
            <p:ph sz="half" idx="2"/>
          </p:nvPr>
        </p:nvSpPr>
        <p:spPr>
          <a:xfrm>
            <a:off x="7028875" y="1613482"/>
            <a:ext cx="4475736" cy="3777622"/>
          </a:xfrm>
        </p:spPr>
        <p:txBody>
          <a:bodyPr>
            <a:normAutofit/>
          </a:bodyPr>
          <a:lstStyle/>
          <a:p>
            <a:r>
              <a:rPr lang="en-GB" dirty="0"/>
              <a:t>The 5 Foetal Alcohol Spectrum Disorder conditions are:</a:t>
            </a:r>
          </a:p>
          <a:p>
            <a:pPr lvl="0"/>
            <a:r>
              <a:rPr lang="en-GB" dirty="0"/>
              <a:t>Foetal Alcohol Syndrome (FAS);</a:t>
            </a:r>
          </a:p>
          <a:p>
            <a:pPr lvl="0"/>
            <a:r>
              <a:rPr lang="en-GB" dirty="0"/>
              <a:t>Alcohol Related Birth Defects (ARBD);</a:t>
            </a:r>
          </a:p>
          <a:p>
            <a:pPr lvl="0"/>
            <a:r>
              <a:rPr lang="en-GB" dirty="0"/>
              <a:t>Alcohol Related Neurological Defects (ARND);</a:t>
            </a:r>
          </a:p>
          <a:p>
            <a:pPr lvl="0"/>
            <a:r>
              <a:rPr lang="en-GB" dirty="0"/>
              <a:t>Foetal Alcohol Effects (FAE); and</a:t>
            </a:r>
          </a:p>
          <a:p>
            <a:r>
              <a:rPr lang="en-GB" dirty="0"/>
              <a:t>Partial Foetal Alcohol Syndrome</a:t>
            </a:r>
          </a:p>
        </p:txBody>
      </p:sp>
    </p:spTree>
    <p:extLst>
      <p:ext uri="{BB962C8B-B14F-4D97-AF65-F5344CB8AC3E}">
        <p14:creationId xmlns:p14="http://schemas.microsoft.com/office/powerpoint/2010/main" val="400401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smtClean="0"/>
              <a:t>3</a:t>
            </a:r>
            <a:r>
              <a:rPr lang="nn-NO" dirty="0"/>
              <a:t>. </a:t>
            </a:r>
            <a:r>
              <a:rPr lang="nn-NO" dirty="0" smtClean="0"/>
              <a:t>BETH YDYW?				 3</a:t>
            </a:r>
            <a:r>
              <a:rPr lang="nn-NO" dirty="0"/>
              <a:t>. </a:t>
            </a:r>
            <a:r>
              <a:rPr lang="nn-NO" dirty="0" smtClean="0"/>
              <a:t>WHAT IS IT?</a:t>
            </a:r>
            <a:br>
              <a:rPr lang="nn-NO" dirty="0" smtClean="0"/>
            </a:br>
            <a:r>
              <a:rPr lang="nn-NO" dirty="0" smtClean="0"/>
              <a:t>    </a:t>
            </a:r>
            <a:r>
              <a:rPr lang="nn-NO" dirty="0"/>
              <a:t/>
            </a:r>
            <a:br>
              <a:rPr lang="nn-NO" dirty="0"/>
            </a:br>
            <a:endParaRPr lang="nn-NO" dirty="0"/>
          </a:p>
        </p:txBody>
      </p:sp>
      <p:sp>
        <p:nvSpPr>
          <p:cNvPr id="3" name="Content Placeholder 2"/>
          <p:cNvSpPr>
            <a:spLocks noGrp="1"/>
          </p:cNvSpPr>
          <p:nvPr>
            <p:ph sz="half" idx="1"/>
          </p:nvPr>
        </p:nvSpPr>
        <p:spPr>
          <a:xfrm>
            <a:off x="2404654" y="1546370"/>
            <a:ext cx="4313864" cy="4887986"/>
          </a:xfrm>
        </p:spPr>
        <p:txBody>
          <a:bodyPr>
            <a:normAutofit fontScale="92500"/>
          </a:bodyPr>
          <a:lstStyle/>
          <a:p>
            <a:pPr marL="0" indent="0">
              <a:buNone/>
            </a:pPr>
            <a:r>
              <a:rPr lang="cy-GB" dirty="0"/>
              <a:t>Mae cyflyrau sy’n cael eu nodi fwyaf o Syndrom Alcohol y </a:t>
            </a:r>
            <a:r>
              <a:rPr lang="cy-GB" dirty="0" err="1"/>
              <a:t>Ffetws</a:t>
            </a:r>
            <a:r>
              <a:rPr lang="cy-GB" dirty="0"/>
              <a:t>, sydd, oherwydd y namau corfforol craidd maent yn eu hachosi, fel arfer yn cael eu darganfod ar ôl genedigaeth. Fodd bynnag nid FAS yw’r ffurf fwyaf cyffredin o FASD, a ni fydd gan y rhan fwyaf o bobl symptomau corfforol, er bydd eu hymennydd wedi cael ei niweidio</a:t>
            </a:r>
            <a:r>
              <a:rPr lang="cy-GB" u="sng" baseline="-25000" dirty="0"/>
              <a:t> </a:t>
            </a:r>
            <a:endParaRPr lang="en-GB" dirty="0"/>
          </a:p>
          <a:p>
            <a:pPr marL="0" indent="0">
              <a:buNone/>
            </a:pPr>
            <a:r>
              <a:rPr lang="cy-GB" dirty="0"/>
              <a:t>Mae’r math o anawsterau a brofir gan unigolyn gyda FASD mewn perthynas uniongyrchol gyda natur y niwed ar yr ymennydd sydd wedi digwydd. Mae hyn yn cyd-fynd gyda’r cyfnod yn y beichiogrwydd pan roedd y ferch yn yfed alcohol, ac mae crynodeb o hynny i’w weld yn y tabl isod:</a:t>
            </a:r>
            <a:endParaRPr lang="en-GB" dirty="0"/>
          </a:p>
          <a:p>
            <a:endParaRPr lang="en-GB" dirty="0"/>
          </a:p>
        </p:txBody>
      </p:sp>
      <p:sp>
        <p:nvSpPr>
          <p:cNvPr id="4" name="Content Placeholder 3"/>
          <p:cNvSpPr>
            <a:spLocks noGrp="1"/>
          </p:cNvSpPr>
          <p:nvPr>
            <p:ph sz="half" idx="2"/>
          </p:nvPr>
        </p:nvSpPr>
        <p:spPr>
          <a:xfrm>
            <a:off x="7183026" y="1546369"/>
            <a:ext cx="4313864" cy="4627927"/>
          </a:xfrm>
        </p:spPr>
        <p:txBody>
          <a:bodyPr>
            <a:normAutofit fontScale="92500"/>
          </a:bodyPr>
          <a:lstStyle/>
          <a:p>
            <a:pPr marL="0" indent="0">
              <a:buNone/>
            </a:pPr>
            <a:r>
              <a:rPr lang="en-GB" dirty="0" smtClean="0"/>
              <a:t> </a:t>
            </a:r>
            <a:r>
              <a:rPr lang="en-GB" dirty="0"/>
              <a:t>The most widely recognised of the conditions is Foetal Alcohol Syndrome (FAS) which, because of the core physical defects it causes is normally diagnosed shortly after birth. However, FAS is not the most common form of FASD, and most people with a condition will have no physical symptoms, even though their brain will still be </a:t>
            </a:r>
            <a:r>
              <a:rPr lang="en-GB" dirty="0" smtClean="0"/>
              <a:t>damaged</a:t>
            </a:r>
          </a:p>
          <a:p>
            <a:pPr marL="0" indent="0">
              <a:buNone/>
            </a:pPr>
            <a:r>
              <a:rPr lang="en-GB" dirty="0"/>
              <a:t>The type of difficulty experienced by a person with FASD is directly related to the nature of the brain damage that has occurred. This correlates to the stage in pregnancy where the woman was drinking alcohol, a summary of which is provided in the table below:</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948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346" y="624110"/>
            <a:ext cx="9376266" cy="1280890"/>
          </a:xfrm>
        </p:spPr>
        <p:txBody>
          <a:bodyPr>
            <a:normAutofit/>
          </a:bodyPr>
          <a:lstStyle/>
          <a:p>
            <a:r>
              <a:rPr lang="nn-NO" sz="3200" dirty="0"/>
              <a:t>4. </a:t>
            </a:r>
            <a:r>
              <a:rPr lang="nn-NO" sz="3200" dirty="0" smtClean="0"/>
              <a:t>CYDNABYDDIAETH		   	4. RECOGNITION</a:t>
            </a:r>
            <a:endParaRPr lang="en-GB" sz="32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960057227"/>
              </p:ext>
            </p:extLst>
          </p:nvPr>
        </p:nvGraphicFramePr>
        <p:xfrm>
          <a:off x="3619104" y="2640634"/>
          <a:ext cx="2253454" cy="3895293"/>
        </p:xfrm>
        <a:graphic>
          <a:graphicData uri="http://schemas.openxmlformats.org/drawingml/2006/table">
            <a:tbl>
              <a:tblPr firstRow="1" firstCol="1" bandRow="1">
                <a:tableStyleId>{5C22544A-7EE6-4342-B048-85BDC9FD1C3A}</a:tableStyleId>
              </a:tblPr>
              <a:tblGrid>
                <a:gridCol w="2253454"/>
              </a:tblGrid>
              <a:tr h="534267">
                <a:tc>
                  <a:txBody>
                    <a:bodyPr/>
                    <a:lstStyle/>
                    <a:p>
                      <a:pPr>
                        <a:lnSpc>
                          <a:spcPct val="107000"/>
                        </a:lnSpc>
                        <a:spcAft>
                          <a:spcPts val="800"/>
                        </a:spcAft>
                      </a:pPr>
                      <a:r>
                        <a:rPr lang="en-GB" sz="1100" dirty="0">
                          <a:effectLst/>
                        </a:rPr>
                        <a:t> </a:t>
                      </a:r>
                      <a:r>
                        <a:rPr lang="cy-GB" sz="1100" dirty="0">
                          <a:effectLst/>
                        </a:rPr>
                        <a:t>Y galon, yr asgwrn cefn, yr iau, yr aren, coluddion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r h="735468">
                <a:tc>
                  <a:txBody>
                    <a:bodyPr/>
                    <a:lstStyle/>
                    <a:p>
                      <a:pPr>
                        <a:lnSpc>
                          <a:spcPct val="107000"/>
                        </a:lnSpc>
                        <a:spcAft>
                          <a:spcPts val="800"/>
                        </a:spcAft>
                      </a:pPr>
                      <a:r>
                        <a:rPr lang="en-GB" sz="1100" dirty="0">
                          <a:effectLst/>
                        </a:rPr>
                        <a:t> </a:t>
                      </a:r>
                      <a:r>
                        <a:rPr lang="cy-GB" sz="1100" dirty="0">
                          <a:effectLst/>
                        </a:rPr>
                        <a:t>Llygaid, coesau, dwylo, ceg, gwefusau, amrannau, taflod, bysedd y traed a’r trwyn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r h="735468">
                <a:tc>
                  <a:txBody>
                    <a:bodyPr/>
                    <a:lstStyle/>
                    <a:p>
                      <a:pPr>
                        <a:lnSpc>
                          <a:spcPct val="107000"/>
                        </a:lnSpc>
                        <a:spcAft>
                          <a:spcPts val="800"/>
                        </a:spcAft>
                      </a:pPr>
                      <a:r>
                        <a:rPr lang="en-GB" sz="1100">
                          <a:effectLst/>
                        </a:rPr>
                        <a:t> </a:t>
                      </a:r>
                      <a:r>
                        <a:rPr lang="cy-GB" sz="1100">
                          <a:effectLst/>
                        </a:rPr>
                        <a:t>Y clyw, dannedd mynegiadau’r wyneb, symudiadau’r pen, anadlu</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r h="534267">
                <a:tc>
                  <a:txBody>
                    <a:bodyPr/>
                    <a:lstStyle/>
                    <a:p>
                      <a:pPr>
                        <a:lnSpc>
                          <a:spcPct val="107000"/>
                        </a:lnSpc>
                        <a:spcAft>
                          <a:spcPts val="800"/>
                        </a:spcAft>
                      </a:pPr>
                      <a:r>
                        <a:rPr lang="en-GB" sz="1100">
                          <a:effectLst/>
                        </a:rPr>
                        <a:t> </a:t>
                      </a:r>
                      <a:r>
                        <a:rPr lang="cy-GB" sz="1100">
                          <a:effectLst/>
                        </a:rPr>
                        <a:t>sgiliau echddygol manwl, tannau’r llais, sugno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r h="735468">
                <a:tc>
                  <a:txBody>
                    <a:bodyPr/>
                    <a:lstStyle/>
                    <a:p>
                      <a:pPr>
                        <a:lnSpc>
                          <a:spcPct val="107000"/>
                        </a:lnSpc>
                        <a:spcAft>
                          <a:spcPts val="800"/>
                        </a:spcAft>
                      </a:pPr>
                      <a:r>
                        <a:rPr lang="en-GB" sz="1100">
                          <a:effectLst/>
                        </a:rPr>
                        <a:t> </a:t>
                      </a:r>
                      <a:r>
                        <a:rPr lang="cy-GB" sz="1100">
                          <a:effectLst/>
                        </a:rPr>
                        <a:t>Blasbwyntiau, mêr esgyrn, cynnydd mewn gweithgarwch y galon sy’n arwain at dwf cyflym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r h="503313">
                <a:tc>
                  <a:txBody>
                    <a:bodyPr/>
                    <a:lstStyle/>
                    <a:p>
                      <a:pPr>
                        <a:lnSpc>
                          <a:spcPct val="107000"/>
                        </a:lnSpc>
                        <a:spcAft>
                          <a:spcPts val="800"/>
                        </a:spcAft>
                      </a:pPr>
                      <a:r>
                        <a:rPr lang="en-GB" sz="1100" dirty="0">
                          <a:effectLst/>
                        </a:rPr>
                        <a:t> </a:t>
                      </a:r>
                      <a:r>
                        <a:rPr lang="cy-GB" sz="1100" dirty="0">
                          <a:effectLst/>
                        </a:rPr>
                        <a:t>System nerfol ganolog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80" marR="67480" marT="67480" marB="67480"/>
                </a:tc>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1568404248"/>
              </p:ext>
            </p:extLst>
          </p:nvPr>
        </p:nvGraphicFramePr>
        <p:xfrm>
          <a:off x="7191375" y="2133600"/>
          <a:ext cx="4313238" cy="4164392"/>
        </p:xfrm>
        <a:graphic>
          <a:graphicData uri="http://schemas.openxmlformats.org/drawingml/2006/table">
            <a:tbl>
              <a:tblPr firstRow="1" firstCol="1" bandRow="1">
                <a:tableStyleId>{5C22544A-7EE6-4342-B048-85BDC9FD1C3A}</a:tableStyleId>
              </a:tblPr>
              <a:tblGrid>
                <a:gridCol w="2004140"/>
                <a:gridCol w="2309098"/>
              </a:tblGrid>
              <a:tr h="489413">
                <a:tc>
                  <a:txBody>
                    <a:bodyPr/>
                    <a:lstStyle/>
                    <a:p>
                      <a:pPr>
                        <a:lnSpc>
                          <a:spcPct val="107000"/>
                        </a:lnSpc>
                        <a:spcAft>
                          <a:spcPts val="0"/>
                        </a:spcAft>
                      </a:pPr>
                      <a:r>
                        <a:rPr lang="en-GB" sz="1000" spc="10" dirty="0">
                          <a:effectLst/>
                        </a:rPr>
                        <a:t> </a:t>
                      </a:r>
                      <a:r>
                        <a:rPr lang="en-GB" sz="1000" spc="10" dirty="0" smtClean="0">
                          <a:effectLst/>
                        </a:rPr>
                        <a:t>Week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00" spc="10" dirty="0" smtClean="0">
                          <a:effectLst/>
                        </a:rPr>
                        <a:t>Development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519689">
                <a:tc>
                  <a:txBody>
                    <a:bodyPr/>
                    <a:lstStyle/>
                    <a:p>
                      <a:pPr>
                        <a:lnSpc>
                          <a:spcPct val="107000"/>
                        </a:lnSpc>
                        <a:spcAft>
                          <a:spcPts val="0"/>
                        </a:spcAft>
                      </a:pPr>
                      <a:r>
                        <a:rPr lang="en-GB" sz="500" spc="10">
                          <a:effectLst/>
                        </a:rPr>
                        <a:t> 0-4</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a:t>
                      </a:r>
                      <a:r>
                        <a:rPr lang="en-GB" sz="1200" spc="10" dirty="0" smtClean="0">
                          <a:effectLst/>
                        </a:rPr>
                        <a:t> Heart</a:t>
                      </a:r>
                      <a:r>
                        <a:rPr lang="en-GB" sz="1200" spc="10" dirty="0">
                          <a:effectLst/>
                        </a:rPr>
                        <a:t>, spinal column, liver, kidney, intestines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715396">
                <a:tc>
                  <a:txBody>
                    <a:bodyPr/>
                    <a:lstStyle/>
                    <a:p>
                      <a:pPr>
                        <a:lnSpc>
                          <a:spcPct val="107000"/>
                        </a:lnSpc>
                        <a:spcAft>
                          <a:spcPts val="0"/>
                        </a:spcAft>
                      </a:pPr>
                      <a:r>
                        <a:rPr lang="en-GB" sz="500" spc="10">
                          <a:effectLst/>
                        </a:rPr>
                        <a:t> 4-8</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Eyes, legs, hands, mouth and lips, eyelids, palate, toes and nose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715396">
                <a:tc>
                  <a:txBody>
                    <a:bodyPr/>
                    <a:lstStyle/>
                    <a:p>
                      <a:pPr>
                        <a:lnSpc>
                          <a:spcPct val="107000"/>
                        </a:lnSpc>
                        <a:spcAft>
                          <a:spcPts val="0"/>
                        </a:spcAft>
                      </a:pPr>
                      <a:r>
                        <a:rPr lang="en-GB" sz="500" spc="10">
                          <a:effectLst/>
                        </a:rPr>
                        <a:t> 8-10</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Hearing, teeth, facial expressions, head movement, breathing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519689">
                <a:tc>
                  <a:txBody>
                    <a:bodyPr/>
                    <a:lstStyle/>
                    <a:p>
                      <a:pPr>
                        <a:lnSpc>
                          <a:spcPct val="107000"/>
                        </a:lnSpc>
                        <a:spcAft>
                          <a:spcPts val="0"/>
                        </a:spcAft>
                      </a:pPr>
                      <a:r>
                        <a:rPr lang="en-GB" sz="500" spc="10">
                          <a:effectLst/>
                        </a:rPr>
                        <a:t> 11-12</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Fine motor skills, vocal cords, sucking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715396">
                <a:tc>
                  <a:txBody>
                    <a:bodyPr/>
                    <a:lstStyle/>
                    <a:p>
                      <a:pPr>
                        <a:lnSpc>
                          <a:spcPct val="107000"/>
                        </a:lnSpc>
                        <a:spcAft>
                          <a:spcPts val="0"/>
                        </a:spcAft>
                      </a:pPr>
                      <a:r>
                        <a:rPr lang="en-GB" sz="500" spc="10">
                          <a:effectLst/>
                        </a:rPr>
                        <a:t> 12-16</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Taste buds, bone marrow, increase heart activity leading to rapid growth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489413">
                <a:tc>
                  <a:txBody>
                    <a:bodyPr/>
                    <a:lstStyle/>
                    <a:p>
                      <a:pPr>
                        <a:lnSpc>
                          <a:spcPct val="107000"/>
                        </a:lnSpc>
                        <a:spcAft>
                          <a:spcPts val="0"/>
                        </a:spcAft>
                      </a:pPr>
                      <a:r>
                        <a:rPr lang="en-GB" sz="500" spc="10" dirty="0">
                          <a:effectLst/>
                        </a:rPr>
                        <a:t> 0-16</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200" spc="10" dirty="0">
                          <a:effectLst/>
                        </a:rPr>
                        <a:t> Central nervous system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86436587"/>
              </p:ext>
            </p:extLst>
          </p:nvPr>
        </p:nvGraphicFramePr>
        <p:xfrm>
          <a:off x="1614964" y="2133600"/>
          <a:ext cx="2004140" cy="4405974"/>
        </p:xfrm>
        <a:graphic>
          <a:graphicData uri="http://schemas.openxmlformats.org/drawingml/2006/table">
            <a:tbl>
              <a:tblPr firstRow="1" firstCol="1" bandRow="1">
                <a:tableStyleId>{5C22544A-7EE6-4342-B048-85BDC9FD1C3A}</a:tableStyleId>
              </a:tblPr>
              <a:tblGrid>
                <a:gridCol w="2004140"/>
              </a:tblGrid>
              <a:tr h="516279">
                <a:tc>
                  <a:txBody>
                    <a:bodyPr/>
                    <a:lstStyle/>
                    <a:p>
                      <a:pPr>
                        <a:lnSpc>
                          <a:spcPct val="107000"/>
                        </a:lnSpc>
                        <a:spcAft>
                          <a:spcPts val="0"/>
                        </a:spcAft>
                      </a:pPr>
                      <a:r>
                        <a:rPr lang="en-GB" sz="1000" spc="10" dirty="0">
                          <a:effectLst/>
                        </a:rPr>
                        <a:t> </a:t>
                      </a:r>
                      <a:r>
                        <a:rPr lang="en-GB" sz="1000" spc="10" dirty="0" err="1" smtClean="0">
                          <a:effectLst/>
                        </a:rPr>
                        <a:t>Wythnos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548217">
                <a:tc>
                  <a:txBody>
                    <a:bodyPr/>
                    <a:lstStyle/>
                    <a:p>
                      <a:pPr>
                        <a:lnSpc>
                          <a:spcPct val="107000"/>
                        </a:lnSpc>
                        <a:spcAft>
                          <a:spcPts val="0"/>
                        </a:spcAft>
                      </a:pPr>
                      <a:r>
                        <a:rPr lang="en-GB" sz="500" spc="10">
                          <a:effectLst/>
                        </a:rPr>
                        <a:t> 0-4</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694396">
                <a:tc>
                  <a:txBody>
                    <a:bodyPr/>
                    <a:lstStyle/>
                    <a:p>
                      <a:pPr>
                        <a:lnSpc>
                          <a:spcPct val="107000"/>
                        </a:lnSpc>
                        <a:spcAft>
                          <a:spcPts val="0"/>
                        </a:spcAft>
                      </a:pPr>
                      <a:r>
                        <a:rPr lang="en-GB" sz="500" spc="10">
                          <a:effectLst/>
                        </a:rPr>
                        <a:t> 4-8</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677960">
                <a:tc>
                  <a:txBody>
                    <a:bodyPr/>
                    <a:lstStyle/>
                    <a:p>
                      <a:pPr>
                        <a:lnSpc>
                          <a:spcPct val="107000"/>
                        </a:lnSpc>
                        <a:spcAft>
                          <a:spcPts val="0"/>
                        </a:spcAft>
                      </a:pPr>
                      <a:r>
                        <a:rPr lang="en-GB" sz="500" spc="10">
                          <a:effectLst/>
                        </a:rPr>
                        <a:t> 8-10</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548217">
                <a:tc>
                  <a:txBody>
                    <a:bodyPr/>
                    <a:lstStyle/>
                    <a:p>
                      <a:pPr>
                        <a:lnSpc>
                          <a:spcPct val="107000"/>
                        </a:lnSpc>
                        <a:spcAft>
                          <a:spcPts val="0"/>
                        </a:spcAft>
                      </a:pPr>
                      <a:r>
                        <a:rPr lang="en-GB" sz="500" spc="10">
                          <a:effectLst/>
                        </a:rPr>
                        <a:t> 11-12</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904626">
                <a:tc>
                  <a:txBody>
                    <a:bodyPr/>
                    <a:lstStyle/>
                    <a:p>
                      <a:pPr>
                        <a:lnSpc>
                          <a:spcPct val="107000"/>
                        </a:lnSpc>
                        <a:spcAft>
                          <a:spcPts val="0"/>
                        </a:spcAft>
                      </a:pPr>
                      <a:r>
                        <a:rPr lang="en-GB" sz="500" spc="10">
                          <a:effectLst/>
                        </a:rPr>
                        <a:t> 12-16</a:t>
                      </a:r>
                      <a:endParaRPr lang="en-GB" sz="50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516279">
                <a:tc>
                  <a:txBody>
                    <a:bodyPr/>
                    <a:lstStyle/>
                    <a:p>
                      <a:pPr>
                        <a:lnSpc>
                          <a:spcPct val="107000"/>
                        </a:lnSpc>
                        <a:spcAft>
                          <a:spcPts val="0"/>
                        </a:spcAft>
                      </a:pPr>
                      <a:r>
                        <a:rPr lang="en-GB" sz="500" spc="10" dirty="0">
                          <a:effectLst/>
                        </a:rPr>
                        <a:t> 0-16</a:t>
                      </a: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20585019"/>
              </p:ext>
            </p:extLst>
          </p:nvPr>
        </p:nvGraphicFramePr>
        <p:xfrm>
          <a:off x="3619104" y="2124355"/>
          <a:ext cx="2253454" cy="516279"/>
        </p:xfrm>
        <a:graphic>
          <a:graphicData uri="http://schemas.openxmlformats.org/drawingml/2006/table">
            <a:tbl>
              <a:tblPr firstRow="1" firstCol="1" bandRow="1">
                <a:tableStyleId>{5C22544A-7EE6-4342-B048-85BDC9FD1C3A}</a:tableStyleId>
              </a:tblPr>
              <a:tblGrid>
                <a:gridCol w="2253454"/>
              </a:tblGrid>
              <a:tr h="516279">
                <a:tc>
                  <a:txBody>
                    <a:bodyPr/>
                    <a:lstStyle/>
                    <a:p>
                      <a:pPr>
                        <a:lnSpc>
                          <a:spcPct val="107000"/>
                        </a:lnSpc>
                        <a:spcAft>
                          <a:spcPts val="0"/>
                        </a:spcAft>
                      </a:pPr>
                      <a:r>
                        <a:rPr lang="en-GB" sz="1000" spc="10" dirty="0" err="1" smtClean="0">
                          <a:effectLst/>
                        </a:rPr>
                        <a:t>Datblygiad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bl>
          </a:graphicData>
        </a:graphic>
      </p:graphicFrame>
    </p:spTree>
    <p:extLst>
      <p:ext uri="{BB962C8B-B14F-4D97-AF65-F5344CB8AC3E}">
        <p14:creationId xmlns:p14="http://schemas.microsoft.com/office/powerpoint/2010/main" val="415933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smtClean="0"/>
              <a:t>5</a:t>
            </a:r>
            <a:r>
              <a:rPr lang="en-GB" dirty="0"/>
              <a:t>. </a:t>
            </a:r>
            <a:r>
              <a:rPr lang="en-GB" dirty="0" smtClean="0"/>
              <a:t>MATERION ALLWEDOL	5. KEY ISSUES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197100" y="1638649"/>
            <a:ext cx="4313864" cy="3777622"/>
          </a:xfrm>
        </p:spPr>
        <p:txBody>
          <a:bodyPr>
            <a:normAutofit fontScale="85000" lnSpcReduction="20000"/>
          </a:bodyPr>
          <a:lstStyle/>
          <a:p>
            <a:pPr lvl="0"/>
            <a:r>
              <a:rPr lang="cy-GB" sz="2000" b="1" dirty="0"/>
              <a:t>Anawsterau pan yn </a:t>
            </a:r>
            <a:r>
              <a:rPr lang="cy-GB" sz="2000" b="1" dirty="0" smtClean="0"/>
              <a:t>Oedolyn</a:t>
            </a:r>
            <a:endParaRPr lang="en-GB" sz="2000" dirty="0"/>
          </a:p>
          <a:p>
            <a:pPr lvl="0"/>
            <a:r>
              <a:rPr lang="cy-GB" sz="2000" dirty="0" smtClean="0"/>
              <a:t>Yn </a:t>
            </a:r>
            <a:r>
              <a:rPr lang="cy-GB" sz="2000" dirty="0"/>
              <a:t>dibynnu ar effeithiolrwydd unrhyw driniaeth a gafwyd neu strategaethau a ddatblygwyd mewn plentyndod, bydd amryw o anawsterau yn gallu eu cymryd i gyfnod oedolyn</a:t>
            </a:r>
            <a:r>
              <a:rPr lang="cy-GB" sz="2000" dirty="0" smtClean="0"/>
              <a:t>.</a:t>
            </a:r>
            <a:r>
              <a:rPr lang="en-GB" sz="2000" baseline="-25000" dirty="0" smtClean="0"/>
              <a:t> </a:t>
            </a:r>
            <a:r>
              <a:rPr lang="cy-GB" sz="2000" dirty="0" smtClean="0"/>
              <a:t>Gall </a:t>
            </a:r>
            <a:r>
              <a:rPr lang="cy-GB" sz="2000" dirty="0"/>
              <a:t>y rhain fod yn gorfforol, ond yn </a:t>
            </a:r>
            <a:r>
              <a:rPr lang="cy-GB" sz="2000" dirty="0" err="1"/>
              <a:t>amlach</a:t>
            </a:r>
            <a:r>
              <a:rPr lang="cy-GB" sz="2000" dirty="0"/>
              <a:t> na dim byddant yn </a:t>
            </a:r>
            <a:r>
              <a:rPr lang="cy-GB" sz="2000" dirty="0" smtClean="0"/>
              <a:t>weithredol.</a:t>
            </a:r>
            <a:r>
              <a:rPr lang="en-GB" sz="2000" baseline="-25000" dirty="0" smtClean="0"/>
              <a:t> </a:t>
            </a:r>
            <a:r>
              <a:rPr lang="cy-GB" sz="2000" dirty="0" smtClean="0"/>
              <a:t>Gall </a:t>
            </a:r>
            <a:r>
              <a:rPr lang="cy-GB" sz="2000" dirty="0"/>
              <a:t>anawsterau gweithredol newydd hefyd ymddangos, wrth i’r oedolyn wynebu sefyllfaoedd anghyfarwydd nad oeddent yn bresennol mewn plentyndod (gorfod ymdrin â phres neu waith er enghraifft</a:t>
            </a:r>
            <a:r>
              <a:rPr lang="cy-GB" sz="2000" dirty="0" smtClean="0"/>
              <a:t>).</a:t>
            </a:r>
            <a:endParaRPr lang="en-GB" sz="2000" dirty="0"/>
          </a:p>
          <a:p>
            <a:endParaRPr lang="en-GB" sz="2000" dirty="0"/>
          </a:p>
        </p:txBody>
      </p:sp>
      <p:sp>
        <p:nvSpPr>
          <p:cNvPr id="4" name="Content Placeholder 3"/>
          <p:cNvSpPr>
            <a:spLocks noGrp="1"/>
          </p:cNvSpPr>
          <p:nvPr>
            <p:ph sz="half" idx="2"/>
          </p:nvPr>
        </p:nvSpPr>
        <p:spPr>
          <a:xfrm>
            <a:off x="7190747" y="1638649"/>
            <a:ext cx="4313864" cy="4057476"/>
          </a:xfrm>
        </p:spPr>
        <p:txBody>
          <a:bodyPr>
            <a:normAutofit fontScale="85000" lnSpcReduction="20000"/>
          </a:bodyPr>
          <a:lstStyle/>
          <a:p>
            <a:r>
              <a:rPr lang="en-GB" sz="2000" b="1" dirty="0" smtClean="0"/>
              <a:t>Difficulties </a:t>
            </a:r>
            <a:r>
              <a:rPr lang="en-GB" sz="2000" b="1" dirty="0"/>
              <a:t>in Adulthood</a:t>
            </a:r>
            <a:endParaRPr lang="en-GB" sz="2000" dirty="0"/>
          </a:p>
          <a:p>
            <a:r>
              <a:rPr lang="en-GB" sz="2000" dirty="0"/>
              <a:t>Depending on the effectiveness of any treatment received or strategies developed in childhood, a range of difficulties could be taken through to adulthood. These can be physical, but are more often than not functional. New functional difficulties can also appear, as the adult is faced with unfamiliar situations that were not present in childhood (for example having to manage money or work).</a:t>
            </a:r>
          </a:p>
          <a:p>
            <a:pPr marL="0" indent="0">
              <a:buNone/>
            </a:pPr>
            <a:endParaRPr lang="en-GB" dirty="0"/>
          </a:p>
        </p:txBody>
      </p:sp>
    </p:spTree>
    <p:extLst>
      <p:ext uri="{BB962C8B-B14F-4D97-AF65-F5344CB8AC3E}">
        <p14:creationId xmlns:p14="http://schemas.microsoft.com/office/powerpoint/2010/main" val="171543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6. </a:t>
            </a:r>
            <a:r>
              <a:rPr lang="en-GB" dirty="0" smtClean="0"/>
              <a:t> SUT I YMATEB				6</a:t>
            </a:r>
            <a:r>
              <a:rPr lang="en-GB" dirty="0"/>
              <a:t>. HOW TO RESPOND</a:t>
            </a:r>
            <a:br>
              <a:rPr lang="en-GB" dirty="0"/>
            </a:br>
            <a:r>
              <a:rPr lang="en-GB" dirty="0"/>
              <a:t/>
            </a:r>
            <a:br>
              <a:rPr lang="en-GB" dirty="0"/>
            </a:br>
            <a:endParaRPr lang="en-GB" dirty="0"/>
          </a:p>
        </p:txBody>
      </p:sp>
      <p:sp>
        <p:nvSpPr>
          <p:cNvPr id="3" name="Content Placeholder 2"/>
          <p:cNvSpPr>
            <a:spLocks noGrp="1"/>
          </p:cNvSpPr>
          <p:nvPr>
            <p:ph sz="half" idx="1"/>
          </p:nvPr>
        </p:nvSpPr>
        <p:spPr>
          <a:xfrm>
            <a:off x="2513711" y="1605093"/>
            <a:ext cx="4313864" cy="3777622"/>
          </a:xfrm>
        </p:spPr>
        <p:txBody>
          <a:bodyPr>
            <a:normAutofit lnSpcReduction="10000"/>
          </a:bodyPr>
          <a:lstStyle/>
          <a:p>
            <a:pPr lvl="0"/>
            <a:r>
              <a:rPr lang="cy-GB" b="1" dirty="0"/>
              <a:t>Gofal a Chefnogaeth i Oedolyn gyda </a:t>
            </a:r>
            <a:r>
              <a:rPr lang="cy-GB" b="1" dirty="0" smtClean="0"/>
              <a:t>FADS</a:t>
            </a:r>
            <a:endParaRPr lang="en-GB" u="sng" baseline="-25000" dirty="0"/>
          </a:p>
          <a:p>
            <a:pPr lvl="0"/>
            <a:r>
              <a:rPr lang="cy-GB" dirty="0" smtClean="0"/>
              <a:t>Mae’r </a:t>
            </a:r>
            <a:r>
              <a:rPr lang="cy-GB" dirty="0"/>
              <a:t>gofal a chefnogaeth mae unrhyw oedolyn ei angen o hyd yn cael ei seilio ar asesiad o anghenion unigol a phenderfyniad o gymhwysedd yn dilyn hynny. </a:t>
            </a:r>
            <a:r>
              <a:rPr lang="cy-GB" dirty="0" smtClean="0"/>
              <a:t>Fodd </a:t>
            </a:r>
            <a:r>
              <a:rPr lang="cy-GB" dirty="0"/>
              <a:t>bynnag, oherwydd y canlyniadau a ddiffinnir yn y Deddf Gwasanaethau Cymdeithasol a Llesiant 2014 mae’r tabl canlynol yn awgrymu rhai o’r anghenion gofal a chefnogaeth gall fodoli</a:t>
            </a:r>
            <a:r>
              <a:rPr lang="cy-GB" dirty="0" smtClean="0"/>
              <a:t>:</a:t>
            </a:r>
            <a:endParaRPr lang="en-GB" dirty="0"/>
          </a:p>
          <a:p>
            <a:endParaRPr lang="en-GB" dirty="0"/>
          </a:p>
        </p:txBody>
      </p:sp>
      <p:sp>
        <p:nvSpPr>
          <p:cNvPr id="4" name="Content Placeholder 3"/>
          <p:cNvSpPr>
            <a:spLocks noGrp="1"/>
          </p:cNvSpPr>
          <p:nvPr>
            <p:ph sz="half" idx="2"/>
          </p:nvPr>
        </p:nvSpPr>
        <p:spPr>
          <a:xfrm>
            <a:off x="7190747" y="1605093"/>
            <a:ext cx="4313864" cy="3777622"/>
          </a:xfrm>
        </p:spPr>
        <p:txBody>
          <a:bodyPr>
            <a:normAutofit lnSpcReduction="10000"/>
          </a:bodyPr>
          <a:lstStyle/>
          <a:p>
            <a:r>
              <a:rPr lang="en-GB" b="1" dirty="0"/>
              <a:t>Care and Support for an Adult with FASD</a:t>
            </a:r>
            <a:endParaRPr lang="en-GB" dirty="0"/>
          </a:p>
          <a:p>
            <a:r>
              <a:rPr lang="en-GB" dirty="0"/>
              <a:t>The care and support that any adult needs must always be based on an assessment of individual need and subsequent determination of eligibility. However, based upon the outcomes defined in the </a:t>
            </a:r>
            <a:r>
              <a:rPr lang="en-GB" dirty="0" smtClean="0"/>
              <a:t>Social Services and Wellbeing </a:t>
            </a:r>
            <a:r>
              <a:rPr lang="en-GB" dirty="0"/>
              <a:t>Act 2014 the following table suggests some of the care and support needs that may exist:</a:t>
            </a:r>
          </a:p>
          <a:p>
            <a:pPr marL="0" indent="0">
              <a:buNone/>
            </a:pPr>
            <a:endParaRPr lang="en-GB" dirty="0"/>
          </a:p>
        </p:txBody>
      </p:sp>
    </p:spTree>
    <p:extLst>
      <p:ext uri="{BB962C8B-B14F-4D97-AF65-F5344CB8AC3E}">
        <p14:creationId xmlns:p14="http://schemas.microsoft.com/office/powerpoint/2010/main" val="397791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966" y="624110"/>
            <a:ext cx="9801646" cy="1280890"/>
          </a:xfrm>
        </p:spPr>
        <p:txBody>
          <a:bodyPr>
            <a:normAutofit fontScale="90000"/>
          </a:bodyPr>
          <a:lstStyle/>
          <a:p>
            <a:r>
              <a:rPr lang="en-GB" dirty="0"/>
              <a:t>7. GWEITHREDU			</a:t>
            </a:r>
            <a:r>
              <a:rPr lang="en-GB" dirty="0" smtClean="0"/>
              <a:t>          </a:t>
            </a:r>
            <a:r>
              <a:rPr lang="en-GB" dirty="0" smtClean="0"/>
              <a:t>	7</a:t>
            </a:r>
            <a:r>
              <a:rPr lang="en-GB" dirty="0"/>
              <a:t>. ACTION</a:t>
            </a:r>
            <a:br>
              <a:rPr lang="en-GB" dirty="0"/>
            </a:br>
            <a:r>
              <a:rPr lang="en-GB" dirty="0"/>
              <a:t/>
            </a:r>
            <a:br>
              <a:rPr lang="en-GB" dirty="0"/>
            </a:br>
            <a:endParaRPr lang="en-GB"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44607551"/>
              </p:ext>
            </p:extLst>
          </p:nvPr>
        </p:nvGraphicFramePr>
        <p:xfrm>
          <a:off x="1064526" y="1344282"/>
          <a:ext cx="5527343" cy="2968411"/>
        </p:xfrm>
        <a:graphic>
          <a:graphicData uri="http://schemas.openxmlformats.org/drawingml/2006/table">
            <a:tbl>
              <a:tblPr firstRow="1" firstCol="1" bandRow="1">
                <a:tableStyleId>{5C22544A-7EE6-4342-B048-85BDC9FD1C3A}</a:tableStyleId>
              </a:tblPr>
              <a:tblGrid>
                <a:gridCol w="1842448"/>
                <a:gridCol w="3684895"/>
              </a:tblGrid>
              <a:tr h="357059">
                <a:tc>
                  <a:txBody>
                    <a:bodyPr/>
                    <a:lstStyle/>
                    <a:p>
                      <a:pPr>
                        <a:lnSpc>
                          <a:spcPct val="107000"/>
                        </a:lnSpc>
                        <a:spcAft>
                          <a:spcPts val="800"/>
                        </a:spcAft>
                      </a:pPr>
                      <a:r>
                        <a:rPr lang="en-GB" sz="1000" dirty="0" err="1" smtClean="0">
                          <a:effectLst/>
                          <a:latin typeface="+mn-lt"/>
                          <a:ea typeface="+mn-ea"/>
                          <a:cs typeface="+mn-cs"/>
                        </a:rPr>
                        <a:t>Canlyniad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c>
                  <a:txBody>
                    <a:bodyPr/>
                    <a:lstStyle/>
                    <a:p>
                      <a:pPr>
                        <a:lnSpc>
                          <a:spcPct val="107000"/>
                        </a:lnSpc>
                        <a:spcAft>
                          <a:spcPts val="800"/>
                        </a:spcAft>
                      </a:pPr>
                      <a:r>
                        <a:rPr lang="cy-GB" sz="1000" dirty="0" smtClean="0">
                          <a:effectLst/>
                        </a:rPr>
                        <a:t>Gofal </a:t>
                      </a:r>
                      <a:r>
                        <a:rPr lang="cy-GB" sz="1000" dirty="0">
                          <a:effectLst/>
                        </a:rPr>
                        <a:t>a </a:t>
                      </a:r>
                      <a:r>
                        <a:rPr lang="cy-GB" sz="1000" dirty="0" smtClean="0">
                          <a:effectLst/>
                        </a:rPr>
                        <a:t>Chymorth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r>
              <a:tr h="872357">
                <a:tc>
                  <a:txBody>
                    <a:bodyPr/>
                    <a:lstStyle/>
                    <a:p>
                      <a:pPr>
                        <a:lnSpc>
                          <a:spcPct val="107000"/>
                        </a:lnSpc>
                        <a:spcAft>
                          <a:spcPts val="800"/>
                        </a:spcAft>
                      </a:pPr>
                      <a:r>
                        <a:rPr lang="cy-GB" sz="1000" dirty="0" smtClean="0">
                          <a:effectLst/>
                        </a:rPr>
                        <a:t>Cynnal </a:t>
                      </a:r>
                      <a:r>
                        <a:rPr lang="cy-GB" sz="1000" dirty="0">
                          <a:effectLst/>
                        </a:rPr>
                        <a:t>a chadw </a:t>
                      </a:r>
                      <a:r>
                        <a:rPr lang="cy-GB" sz="1000" dirty="0" smtClean="0">
                          <a:effectLst/>
                        </a:rPr>
                        <a:t>maetheg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c>
                  <a:txBody>
                    <a:bodyPr/>
                    <a:lstStyle/>
                    <a:p>
                      <a:pPr>
                        <a:lnSpc>
                          <a:spcPct val="107000"/>
                        </a:lnSpc>
                        <a:spcAft>
                          <a:spcPts val="800"/>
                        </a:spcAft>
                      </a:pPr>
                      <a:r>
                        <a:rPr lang="cy-GB" sz="1000" dirty="0" smtClean="0">
                          <a:effectLst/>
                        </a:rPr>
                        <a:t>Paratoi </a:t>
                      </a:r>
                      <a:r>
                        <a:rPr lang="cy-GB" sz="1000" dirty="0">
                          <a:effectLst/>
                        </a:rPr>
                        <a:t>a choginio prydau cymhleth</a:t>
                      </a:r>
                      <a:br>
                        <a:rPr lang="cy-GB" sz="1000" dirty="0">
                          <a:effectLst/>
                        </a:rPr>
                      </a:br>
                      <a:r>
                        <a:rPr lang="cy-GB" sz="1000" dirty="0">
                          <a:effectLst/>
                        </a:rPr>
                        <a:t>Rhestrau siopa a chyllidebu </a:t>
                      </a:r>
                      <a:br>
                        <a:rPr lang="cy-GB" sz="1000" dirty="0">
                          <a:effectLst/>
                        </a:rPr>
                      </a:br>
                      <a:r>
                        <a:rPr lang="cy-GB" sz="1000" dirty="0">
                          <a:effectLst/>
                        </a:rPr>
                        <a:t>Deall </a:t>
                      </a:r>
                      <a:r>
                        <a:rPr lang="cy-GB" sz="1000" dirty="0" smtClean="0">
                          <a:effectLst/>
                        </a:rPr>
                        <a:t>bwyta’n iach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r>
              <a:tr h="1253111">
                <a:tc>
                  <a:txBody>
                    <a:bodyPr/>
                    <a:lstStyle/>
                    <a:p>
                      <a:pPr>
                        <a:lnSpc>
                          <a:spcPct val="107000"/>
                        </a:lnSpc>
                        <a:spcAft>
                          <a:spcPts val="800"/>
                        </a:spcAft>
                      </a:pPr>
                      <a:r>
                        <a:rPr lang="cy-GB" sz="1000" dirty="0" smtClean="0">
                          <a:effectLst/>
                        </a:rPr>
                        <a:t>Cynnal </a:t>
                      </a:r>
                      <a:r>
                        <a:rPr lang="cy-GB" sz="1000" dirty="0">
                          <a:effectLst/>
                        </a:rPr>
                        <a:t>glendid </a:t>
                      </a:r>
                      <a:r>
                        <a:rPr lang="cy-GB" sz="1000" dirty="0" smtClean="0">
                          <a:effectLst/>
                        </a:rPr>
                        <a:t>personol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c>
                  <a:txBody>
                    <a:bodyPr/>
                    <a:lstStyle/>
                    <a:p>
                      <a:pPr>
                        <a:lnSpc>
                          <a:spcPct val="107000"/>
                        </a:lnSpc>
                        <a:spcAft>
                          <a:spcPts val="800"/>
                        </a:spcAft>
                      </a:pPr>
                      <a:r>
                        <a:rPr lang="cy-GB" sz="1000" dirty="0" smtClean="0">
                          <a:effectLst/>
                        </a:rPr>
                        <a:t>Strategaethau </a:t>
                      </a:r>
                      <a:r>
                        <a:rPr lang="cy-GB" sz="1000" dirty="0">
                          <a:effectLst/>
                        </a:rPr>
                        <a:t>i adeiladu gofal personol i’r </a:t>
                      </a:r>
                      <a:r>
                        <a:rPr lang="cy-GB" sz="1000" dirty="0" smtClean="0">
                          <a:effectLst/>
                        </a:rPr>
                        <a:t>arfer</a:t>
                      </a:r>
                      <a:r>
                        <a:rPr lang="cy-GB" sz="1000" baseline="0" dirty="0" smtClean="0">
                          <a:effectLst/>
                        </a:rPr>
                        <a:t> </a:t>
                      </a:r>
                      <a:r>
                        <a:rPr lang="cy-GB" sz="1000" dirty="0" smtClean="0">
                          <a:effectLst/>
                        </a:rPr>
                        <a:t>dyddiol</a:t>
                      </a:r>
                      <a:r>
                        <a:rPr lang="cy-GB" sz="1000" dirty="0">
                          <a:effectLst/>
                        </a:rPr>
                        <a:t/>
                      </a:r>
                      <a:br>
                        <a:rPr lang="cy-GB" sz="1000" dirty="0">
                          <a:effectLst/>
                        </a:rPr>
                      </a:br>
                      <a:r>
                        <a:rPr lang="cy-GB" sz="1000" dirty="0">
                          <a:effectLst/>
                        </a:rPr>
                        <a:t>Gwneud a chadw apwyntiadau e.e. y deintydd </a:t>
                      </a:r>
                      <a:br>
                        <a:rPr lang="cy-GB" sz="1000" dirty="0">
                          <a:effectLst/>
                        </a:rPr>
                      </a:br>
                      <a:r>
                        <a:rPr lang="cy-GB" sz="1000" dirty="0">
                          <a:effectLst/>
                        </a:rPr>
                        <a:t>Cymryd meddyginiaeth ar </a:t>
                      </a:r>
                      <a:r>
                        <a:rPr lang="cy-GB" sz="1000" dirty="0" smtClean="0">
                          <a:effectLst/>
                        </a:rPr>
                        <a:t>amser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r>
              <a:tr h="485884">
                <a:tc>
                  <a:txBody>
                    <a:bodyPr/>
                    <a:lstStyle/>
                    <a:p>
                      <a:pPr>
                        <a:lnSpc>
                          <a:spcPct val="107000"/>
                        </a:lnSpc>
                        <a:spcAft>
                          <a:spcPts val="800"/>
                        </a:spcAft>
                      </a:pPr>
                      <a:r>
                        <a:rPr lang="en-GB" sz="1000" dirty="0">
                          <a:effectLst/>
                        </a:rPr>
                        <a:t> </a:t>
                      </a:r>
                      <a:r>
                        <a:rPr lang="cy-GB" sz="1000" dirty="0" smtClean="0">
                          <a:effectLst/>
                        </a:rPr>
                        <a:t>Trin </a:t>
                      </a:r>
                      <a:r>
                        <a:rPr lang="cy-GB" sz="1000" dirty="0">
                          <a:effectLst/>
                        </a:rPr>
                        <a:t>anghenion y tŷ </a:t>
                      </a:r>
                      <a:r>
                        <a:rPr lang="cy-GB" sz="1000" dirty="0" smtClean="0">
                          <a:effectLst/>
                        </a:rPr>
                        <a:t>bach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c>
                  <a:txBody>
                    <a:bodyPr/>
                    <a:lstStyle/>
                    <a:p>
                      <a:pPr>
                        <a:lnSpc>
                          <a:spcPct val="107000"/>
                        </a:lnSpc>
                        <a:spcAft>
                          <a:spcPts val="800"/>
                        </a:spcAft>
                      </a:pPr>
                      <a:r>
                        <a:rPr lang="cy-GB" sz="1000" dirty="0" smtClean="0">
                          <a:effectLst/>
                        </a:rPr>
                        <a:t>Canllawiau </a:t>
                      </a:r>
                      <a:r>
                        <a:rPr lang="cy-GB" sz="1000" dirty="0">
                          <a:effectLst/>
                        </a:rPr>
                        <a:t>i gefnogi trosglwyddiad </a:t>
                      </a:r>
                      <a:r>
                        <a:rPr lang="cy-GB" sz="1000" dirty="0" smtClean="0">
                          <a:effectLst/>
                        </a:rPr>
                        <a:t>annibynnol</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686" marR="62686" marT="62686" marB="62686"/>
                </a:tc>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1726970232"/>
              </p:ext>
            </p:extLst>
          </p:nvPr>
        </p:nvGraphicFramePr>
        <p:xfrm>
          <a:off x="7289441" y="1344282"/>
          <a:ext cx="4765183" cy="4306490"/>
        </p:xfrm>
        <a:graphic>
          <a:graphicData uri="http://schemas.openxmlformats.org/drawingml/2006/table">
            <a:tbl>
              <a:tblPr firstRow="1" firstCol="1" bandRow="1">
                <a:tableStyleId>{5C22544A-7EE6-4342-B048-85BDC9FD1C3A}</a:tableStyleId>
              </a:tblPr>
              <a:tblGrid>
                <a:gridCol w="1589816"/>
                <a:gridCol w="3175367"/>
              </a:tblGrid>
              <a:tr h="365497">
                <a:tc>
                  <a:txBody>
                    <a:bodyPr/>
                    <a:lstStyle/>
                    <a:p>
                      <a:pPr>
                        <a:lnSpc>
                          <a:spcPct val="107000"/>
                        </a:lnSpc>
                        <a:spcAft>
                          <a:spcPts val="0"/>
                        </a:spcAft>
                      </a:pPr>
                      <a:r>
                        <a:rPr lang="en-GB" sz="1050" spc="10" dirty="0">
                          <a:effectLst/>
                        </a:rPr>
                        <a:t>Outcome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a:effectLst/>
                        </a:rPr>
                        <a:t>Care and Support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874030">
                <a:tc>
                  <a:txBody>
                    <a:bodyPr/>
                    <a:lstStyle/>
                    <a:p>
                      <a:pPr>
                        <a:lnSpc>
                          <a:spcPct val="107000"/>
                        </a:lnSpc>
                        <a:spcAft>
                          <a:spcPts val="0"/>
                        </a:spcAft>
                      </a:pPr>
                      <a:r>
                        <a:rPr lang="en-GB" sz="1050" spc="10" dirty="0">
                          <a:effectLst/>
                        </a:rPr>
                        <a:t> Manage and maintain nutrition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dirty="0">
                          <a:effectLst/>
                        </a:rPr>
                        <a:t>Preparing and cooking complex meals</a:t>
                      </a:r>
                      <a:br>
                        <a:rPr lang="en-GB" sz="1050" spc="10" dirty="0">
                          <a:effectLst/>
                        </a:rPr>
                      </a:br>
                      <a:r>
                        <a:rPr lang="en-GB" sz="1050" spc="10" dirty="0">
                          <a:effectLst/>
                        </a:rPr>
                        <a:t>Shopping lists and budgeting</a:t>
                      </a:r>
                      <a:br>
                        <a:rPr lang="en-GB" sz="1050" spc="10" dirty="0">
                          <a:effectLst/>
                        </a:rPr>
                      </a:br>
                      <a:r>
                        <a:rPr lang="en-GB" sz="1050" spc="10" dirty="0">
                          <a:effectLst/>
                        </a:rPr>
                        <a:t>Understanding healthy eating</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1258349">
                <a:tc>
                  <a:txBody>
                    <a:bodyPr/>
                    <a:lstStyle/>
                    <a:p>
                      <a:pPr>
                        <a:lnSpc>
                          <a:spcPct val="107000"/>
                        </a:lnSpc>
                        <a:spcAft>
                          <a:spcPts val="0"/>
                        </a:spcAft>
                      </a:pPr>
                      <a:r>
                        <a:rPr lang="en-GB" sz="1050" spc="10">
                          <a:effectLst/>
                        </a:rPr>
                        <a:t> Maintain personal hygiene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dirty="0">
                          <a:effectLst/>
                        </a:rPr>
                        <a:t>Strategies to build personal care into daily routine</a:t>
                      </a:r>
                      <a:br>
                        <a:rPr lang="en-GB" sz="1050" spc="10" dirty="0">
                          <a:effectLst/>
                        </a:rPr>
                      </a:br>
                      <a:r>
                        <a:rPr lang="en-GB" sz="1050" spc="10" dirty="0">
                          <a:effectLst/>
                        </a:rPr>
                        <a:t>To make and keep appointments e.g. dentist</a:t>
                      </a:r>
                      <a:br>
                        <a:rPr lang="en-GB" sz="1050" spc="10" dirty="0">
                          <a:effectLst/>
                        </a:rPr>
                      </a:br>
                      <a:r>
                        <a:rPr lang="en-GB" sz="1050" spc="10" dirty="0">
                          <a:effectLst/>
                        </a:rPr>
                        <a:t>Taking medication on time</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478172">
                <a:tc>
                  <a:txBody>
                    <a:bodyPr/>
                    <a:lstStyle/>
                    <a:p>
                      <a:pPr>
                        <a:lnSpc>
                          <a:spcPct val="107000"/>
                        </a:lnSpc>
                        <a:spcAft>
                          <a:spcPts val="0"/>
                        </a:spcAft>
                      </a:pPr>
                      <a:r>
                        <a:rPr lang="en-GB" sz="1050" spc="10">
                          <a:effectLst/>
                        </a:rPr>
                        <a:t> Manage toilet needs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dirty="0">
                          <a:effectLst/>
                        </a:rPr>
                        <a:t>Rails to support independent transfer</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614275">
                <a:tc>
                  <a:txBody>
                    <a:bodyPr/>
                    <a:lstStyle/>
                    <a:p>
                      <a:pPr>
                        <a:lnSpc>
                          <a:spcPct val="107000"/>
                        </a:lnSpc>
                        <a:spcAft>
                          <a:spcPts val="0"/>
                        </a:spcAft>
                      </a:pPr>
                      <a:r>
                        <a:rPr lang="en-GB" sz="1050" spc="10">
                          <a:effectLst/>
                        </a:rPr>
                        <a:t> Being appropriately clothed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dirty="0">
                          <a:effectLst/>
                        </a:rPr>
                        <a:t>Support with socks, zips, buttons, laces</a:t>
                      </a:r>
                      <a:br>
                        <a:rPr lang="en-GB" sz="1050" spc="10" dirty="0">
                          <a:effectLst/>
                        </a:rPr>
                      </a:br>
                      <a:r>
                        <a:rPr lang="en-GB" sz="1050" spc="10" dirty="0">
                          <a:effectLst/>
                        </a:rPr>
                        <a:t>Understanding appropriate clothing choices</a:t>
                      </a:r>
                      <a:br>
                        <a:rPr lang="en-GB" sz="1050" spc="10" dirty="0">
                          <a:effectLst/>
                        </a:rPr>
                      </a:br>
                      <a:r>
                        <a:rPr lang="en-GB" sz="1050" spc="10" dirty="0">
                          <a:effectLst/>
                        </a:rPr>
                        <a:t>Washing clothing</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r h="687436">
                <a:tc>
                  <a:txBody>
                    <a:bodyPr/>
                    <a:lstStyle/>
                    <a:p>
                      <a:pPr>
                        <a:lnSpc>
                          <a:spcPct val="107000"/>
                        </a:lnSpc>
                        <a:spcAft>
                          <a:spcPts val="0"/>
                        </a:spcAft>
                      </a:pPr>
                      <a:r>
                        <a:rPr lang="en-GB" sz="1050" spc="10" dirty="0">
                          <a:effectLst/>
                        </a:rPr>
                        <a:t> Be able to make use of the home safely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c>
                  <a:txBody>
                    <a:bodyPr/>
                    <a:lstStyle/>
                    <a:p>
                      <a:pPr>
                        <a:lnSpc>
                          <a:spcPct val="107000"/>
                        </a:lnSpc>
                        <a:spcAft>
                          <a:spcPts val="0"/>
                        </a:spcAft>
                      </a:pPr>
                      <a:r>
                        <a:rPr lang="en-GB" sz="1050" spc="10" dirty="0">
                          <a:effectLst/>
                        </a:rPr>
                        <a:t>Mobility support</a:t>
                      </a:r>
                      <a:br>
                        <a:rPr lang="en-GB" sz="1050" spc="10" dirty="0">
                          <a:effectLst/>
                        </a:rPr>
                      </a:br>
                      <a:r>
                        <a:rPr lang="en-GB" sz="1050" spc="10" dirty="0" err="1">
                          <a:effectLst/>
                        </a:rPr>
                        <a:t>Support</a:t>
                      </a:r>
                      <a:r>
                        <a:rPr lang="en-GB" sz="1050" spc="10" dirty="0">
                          <a:effectLst/>
                        </a:rPr>
                        <a:t> to access upstairs areas, or external areas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9122" marR="69122" marT="69122" marB="69122"/>
                </a:tc>
              </a:tr>
            </a:tbl>
          </a:graphicData>
        </a:graphic>
      </p:graphicFrame>
      <p:pic>
        <p:nvPicPr>
          <p:cNvPr id="6" name="Picture 5"/>
          <p:cNvPicPr>
            <a:picLocks noChangeAspect="1"/>
          </p:cNvPicPr>
          <p:nvPr/>
        </p:nvPicPr>
        <p:blipFill>
          <a:blip r:embed="rId3"/>
          <a:stretch>
            <a:fillRect/>
          </a:stretch>
        </p:blipFill>
        <p:spPr>
          <a:xfrm>
            <a:off x="4052233" y="5900845"/>
            <a:ext cx="4445381" cy="957155"/>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838260273"/>
              </p:ext>
            </p:extLst>
          </p:nvPr>
        </p:nvGraphicFramePr>
        <p:xfrm>
          <a:off x="1064526" y="4312693"/>
          <a:ext cx="5527343" cy="1354773"/>
        </p:xfrm>
        <a:graphic>
          <a:graphicData uri="http://schemas.openxmlformats.org/drawingml/2006/table">
            <a:tbl>
              <a:tblPr firstRow="1" firstCol="1" bandRow="1">
                <a:tableStyleId>{5C22544A-7EE6-4342-B048-85BDC9FD1C3A}</a:tableStyleId>
              </a:tblPr>
              <a:tblGrid>
                <a:gridCol w="1842447"/>
                <a:gridCol w="3684896"/>
              </a:tblGrid>
              <a:tr h="0">
                <a:tc>
                  <a:txBody>
                    <a:bodyPr/>
                    <a:lstStyle/>
                    <a:p>
                      <a:pPr>
                        <a:lnSpc>
                          <a:spcPct val="107000"/>
                        </a:lnSpc>
                        <a:spcAft>
                          <a:spcPts val="800"/>
                        </a:spcAft>
                      </a:pPr>
                      <a:r>
                        <a:rPr lang="en-GB" sz="1100" dirty="0">
                          <a:effectLst/>
                        </a:rPr>
                        <a:t> </a:t>
                      </a:r>
                      <a:r>
                        <a:rPr lang="cy-GB" sz="1100" dirty="0" smtClean="0">
                          <a:effectLst/>
                        </a:rPr>
                        <a:t>Gwisgo </a:t>
                      </a:r>
                      <a:r>
                        <a:rPr lang="cy-GB" sz="1100" dirty="0">
                          <a:effectLst/>
                        </a:rPr>
                        <a:t>dillad </a:t>
                      </a:r>
                      <a:r>
                        <a:rPr lang="cy-GB" sz="1100" dirty="0" smtClean="0">
                          <a:effectLst/>
                        </a:rPr>
                        <a:t>addas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215" marR="69215" marT="69215" marB="69215"/>
                </a:tc>
                <a:tc>
                  <a:txBody>
                    <a:bodyPr/>
                    <a:lstStyle/>
                    <a:p>
                      <a:pPr>
                        <a:lnSpc>
                          <a:spcPct val="107000"/>
                        </a:lnSpc>
                        <a:spcAft>
                          <a:spcPts val="800"/>
                        </a:spcAft>
                      </a:pPr>
                      <a:r>
                        <a:rPr lang="cy-GB" sz="1100" dirty="0" smtClean="0">
                          <a:effectLst/>
                        </a:rPr>
                        <a:t>Cefnogaeth </a:t>
                      </a:r>
                      <a:r>
                        <a:rPr lang="cy-GB" sz="1100" dirty="0">
                          <a:effectLst/>
                        </a:rPr>
                        <a:t>gyda hosanau, sip, botymau, careiau </a:t>
                      </a:r>
                      <a:br>
                        <a:rPr lang="cy-GB" sz="1100" dirty="0">
                          <a:effectLst/>
                        </a:rPr>
                      </a:br>
                      <a:r>
                        <a:rPr lang="cy-GB" sz="1100" dirty="0">
                          <a:effectLst/>
                        </a:rPr>
                        <a:t>Deall dewisiadau dillad priodol</a:t>
                      </a:r>
                      <a:br>
                        <a:rPr lang="cy-GB" sz="1100" dirty="0">
                          <a:effectLst/>
                        </a:rPr>
                      </a:br>
                      <a:r>
                        <a:rPr lang="cy-GB" sz="1100" dirty="0">
                          <a:effectLst/>
                        </a:rPr>
                        <a:t>Golchi </a:t>
                      </a:r>
                      <a:r>
                        <a:rPr lang="cy-GB" sz="1100" dirty="0" smtClean="0">
                          <a:effectLst/>
                        </a:rPr>
                        <a:t>dillad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215" marR="69215" marT="69215" marB="69215"/>
                </a:tc>
              </a:tr>
              <a:tr h="678180">
                <a:tc>
                  <a:txBody>
                    <a:bodyPr/>
                    <a:lstStyle/>
                    <a:p>
                      <a:pPr>
                        <a:lnSpc>
                          <a:spcPct val="107000"/>
                        </a:lnSpc>
                        <a:spcAft>
                          <a:spcPts val="800"/>
                        </a:spcAft>
                      </a:pPr>
                      <a:r>
                        <a:rPr lang="en-GB" sz="1100" dirty="0">
                          <a:effectLst/>
                        </a:rPr>
                        <a:t> </a:t>
                      </a:r>
                      <a:r>
                        <a:rPr lang="cy-GB" sz="1100" dirty="0" smtClean="0">
                          <a:effectLst/>
                        </a:rPr>
                        <a:t>Gallu </a:t>
                      </a:r>
                      <a:r>
                        <a:rPr lang="cy-GB" sz="1100" dirty="0">
                          <a:effectLst/>
                        </a:rPr>
                        <a:t>defnyddio’r cartref yn </a:t>
                      </a:r>
                      <a:r>
                        <a:rPr lang="cy-GB" sz="1100" dirty="0" smtClean="0">
                          <a:effectLst/>
                        </a:rPr>
                        <a:t>ddiogel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215" marR="69215" marT="69215" marB="69215"/>
                </a:tc>
                <a:tc>
                  <a:txBody>
                    <a:bodyPr/>
                    <a:lstStyle/>
                    <a:p>
                      <a:pPr>
                        <a:lnSpc>
                          <a:spcPct val="107000"/>
                        </a:lnSpc>
                        <a:spcAft>
                          <a:spcPts val="800"/>
                        </a:spcAft>
                      </a:pPr>
                      <a:r>
                        <a:rPr lang="cy-GB" sz="1100" dirty="0" smtClean="0">
                          <a:effectLst/>
                        </a:rPr>
                        <a:t>Cefnogaeth </a:t>
                      </a:r>
                      <a:r>
                        <a:rPr lang="cy-GB" sz="1100" dirty="0">
                          <a:effectLst/>
                        </a:rPr>
                        <a:t>gyda symudedd</a:t>
                      </a:r>
                      <a:br>
                        <a:rPr lang="cy-GB" sz="1100" dirty="0">
                          <a:effectLst/>
                        </a:rPr>
                      </a:br>
                      <a:r>
                        <a:rPr lang="cy-GB" sz="1100" dirty="0">
                          <a:effectLst/>
                        </a:rPr>
                        <a:t>Cefnogaeth i fynd i fannau i </a:t>
                      </a:r>
                      <a:r>
                        <a:rPr lang="cy-GB" sz="1100" dirty="0" err="1">
                          <a:effectLst/>
                        </a:rPr>
                        <a:t>fyny’r</a:t>
                      </a:r>
                      <a:r>
                        <a:rPr lang="cy-GB" sz="1100" dirty="0">
                          <a:effectLst/>
                        </a:rPr>
                        <a:t> grisiau, neu fannau tu </a:t>
                      </a:r>
                      <a:r>
                        <a:rPr lang="cy-GB" sz="1100" dirty="0" smtClean="0">
                          <a:effectLst/>
                        </a:rPr>
                        <a:t>allan</a:t>
                      </a:r>
                      <a:endParaRPr lang="en-GB" sz="900" u="sng" strike="noStrike" kern="1500" spc="0" baseline="-25000" dirty="0" smtClean="0">
                        <a:effectLst/>
                      </a:endParaRPr>
                    </a:p>
                  </a:txBody>
                  <a:tcPr marL="69215" marR="69215" marT="69215" marB="69215"/>
                </a:tc>
              </a:tr>
            </a:tbl>
          </a:graphicData>
        </a:graphic>
      </p:graphicFrame>
      <p:sp>
        <p:nvSpPr>
          <p:cNvPr id="11"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GB"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GB" altLang="en-US"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3633900"/>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914</Words>
  <Application>Microsoft Office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Wisp</vt:lpstr>
      <vt:lpstr>Brîff 7 Munud - Anhwylder Sbectrwm Alcohol y Ffetws: Canllaw ar gyfer Gofal Cymdeithasol i Oedolion  Foetal Alcohol Spectrum Disorder: A Guide for Adult Social Care - 7 Minute Briefing</vt:lpstr>
      <vt:lpstr>1. BETH YDYW?    1. WHAT IS IT?</vt:lpstr>
      <vt:lpstr>2. BETH YDYW ?    2. WHAT IS IT? </vt:lpstr>
      <vt:lpstr>3. BETH YDYW?     3. WHAT IS IT?      </vt:lpstr>
      <vt:lpstr>4. CYDNABYDDIAETH      4. RECOGNITION</vt:lpstr>
      <vt:lpstr>5. MATERION ALLWEDOL 5. KEY ISSUES        </vt:lpstr>
      <vt:lpstr>6.  SUT I YMATEB    6. HOW TO RESPOND  </vt:lpstr>
      <vt:lpstr>7. GWEITHREDU              7. ACTION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36</cp:revision>
  <dcterms:created xsi:type="dcterms:W3CDTF">2017-10-11T14:35:31Z</dcterms:created>
  <dcterms:modified xsi:type="dcterms:W3CDTF">2018-02-13T08:57:34Z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DOC-ID">
    <vt:lpwstr>e2db2112ce94427180f75d713b93d202</vt:lpwstr>
  </property>
  <property fmtid="{D5CDD505-2E9C-101B-9397-08002B2CF9AE}" pid="3" name="SW-CACHED-DLP-SCORE">
    <vt:lpwstr/>
  </property>
  <property fmtid="{D5CDD505-2E9C-101B-9397-08002B2CF9AE}" pid="4" name="SW-CACHED-CLASSIFICATION-ID">
    <vt:lpwstr/>
  </property>
  <property fmtid="{D5CDD505-2E9C-101B-9397-08002B2CF9AE}" pid="5" name="SW-CLASSIFICATION-ID">
    <vt:lpwstr>OfficialLabel</vt:lpwstr>
  </property>
  <property fmtid="{D5CDD505-2E9C-101B-9397-08002B2CF9AE}" pid="6" name="SW-CLASSIFIED-BY">
    <vt:lpwstr>heledd.james@conwy.gov.uk</vt:lpwstr>
  </property>
  <property fmtid="{D5CDD505-2E9C-101B-9397-08002B2CF9AE}" pid="7" name="SW-CLASSIFICATION-DATE">
    <vt:lpwstr>2018-02-07T14:15:47.2697436Z</vt:lpwstr>
  </property>
  <property fmtid="{D5CDD505-2E9C-101B-9397-08002B2CF9AE}" pid="8" name="SW-META-DATA">
    <vt:lpwstr>!!!EGSTAMP:6153e670-182e-4ac4-86db-6bc520f0a05b:OfficialLabel;S=0;DESCRIPTION=Non-Sensitive!!!</vt:lpwstr>
  </property>
  <property fmtid="{D5CDD505-2E9C-101B-9397-08002B2CF9AE}" pid="9" name="SW-CLASSIFY-HEADER">
    <vt:lpwstr/>
  </property>
  <property fmtid="{D5CDD505-2E9C-101B-9397-08002B2CF9AE}" pid="10" name="SW-CLASSIFY-FOOTER">
    <vt:lpwstr/>
  </property>
  <property fmtid="{D5CDD505-2E9C-101B-9397-08002B2CF9AE}" pid="11" name="SW-CLASSIFY-WATERMARK">
    <vt:lpwstr/>
  </property>
  <property fmtid="{D5CDD505-2E9C-101B-9397-08002B2CF9AE}" pid="12" name="SW-FINGERPRINT">
    <vt:lpwstr>ATu2bbK7JCiFjQiysom43Yjg6o9cJE4ZzUa+ItenU4M=</vt:lpwstr>
  </property>
</Properties>
</file>