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922" y="2241176"/>
            <a:ext cx="10311066" cy="342107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BRIFF 7 MUNUD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Deddf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Galluedd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Meddyliol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diwygiad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2019</a:t>
            </a:r>
            <a:b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ental Capacity (amendment) Act 2019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MINUTE BRIEFING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1. 	</a:t>
            </a:r>
            <a:r>
              <a:rPr lang="cy-GB" sz="3200" dirty="0" smtClean="0"/>
              <a:t>Cyflwyniad</a:t>
            </a:r>
            <a:r>
              <a:rPr lang="en-GB" sz="3200" dirty="0" smtClean="0"/>
              <a:t>					1. Introduction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On the 16th May 2019 the Mental Capacity Act (Amendment) Bill was granted Royal Assent, meaning the Bill has now become an Act of Parliament (law</a:t>
            </a:r>
            <a:r>
              <a:rPr lang="en-GB" dirty="0" smtClean="0"/>
              <a:t>).</a:t>
            </a:r>
          </a:p>
          <a:p>
            <a:r>
              <a:rPr lang="en-GB" dirty="0"/>
              <a:t>The Act will be accompanied by a single new Code of Practice which will replace both the current Code of Practice and the Deprivation of Liberty Safeguards (</a:t>
            </a:r>
            <a:r>
              <a:rPr lang="en-GB" dirty="0" err="1"/>
              <a:t>DoLs</a:t>
            </a:r>
            <a:r>
              <a:rPr lang="en-GB" dirty="0"/>
              <a:t>) Supplementary Code of Practice. Work on this is currently underway.</a:t>
            </a:r>
            <a:endParaRPr lang="en-GB" sz="2000" dirty="0"/>
          </a:p>
          <a:p>
            <a:r>
              <a:rPr lang="en-GB" dirty="0"/>
              <a:t>The main reason for the new Act is to replace the current Deprivation of Liberty Safeguards with a whole new authorisation framework, namely the Liberty Protection Safeguards (LPS).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y-GB" dirty="0" smtClean="0"/>
              <a:t>Ar 16 Mai 2019, cafodd Bil y Ddeddf </a:t>
            </a:r>
            <a:r>
              <a:rPr lang="cy-GB" dirty="0" err="1" smtClean="0"/>
              <a:t>Galluedd</a:t>
            </a:r>
            <a:r>
              <a:rPr lang="cy-GB" dirty="0" smtClean="0"/>
              <a:t> Meddyliol (diwygiad) gydsyniad brenhinol, sy’n golygu bod y Bil bellach yn Ddeddf Seneddol (cyfraith).</a:t>
            </a:r>
          </a:p>
          <a:p>
            <a:r>
              <a:rPr lang="cy-GB" dirty="0" smtClean="0"/>
              <a:t>Bydd un Cod Ymarfer i gyd-fynd â’r Ddeddf, a fydd yn disodli’r Cod Ymarfer cyfredol a Chod Ymarfer Ategol Trefniadau Diogelu rhag Colli Rhyddid (</a:t>
            </a:r>
            <a:r>
              <a:rPr lang="cy-GB" dirty="0" err="1" smtClean="0"/>
              <a:t>TDCRh</a:t>
            </a:r>
            <a:r>
              <a:rPr lang="cy-GB" dirty="0" smtClean="0"/>
              <a:t>). Mae gwaith ar fynd ar hyn.</a:t>
            </a:r>
          </a:p>
          <a:p>
            <a:r>
              <a:rPr lang="cy-GB" dirty="0" smtClean="0"/>
              <a:t>Y prif reswm am y Ddeddf newydd yw disodli’r Trefniadau Diogelu Rhag Colli Rhyddid cyfredol gyda fframwaith awdurdodi newydd, sef y Trefniadau Diogelu Gwarchod Rhyddid (</a:t>
            </a:r>
            <a:r>
              <a:rPr lang="cy-GB" dirty="0" err="1" smtClean="0"/>
              <a:t>TDGRh</a:t>
            </a:r>
            <a:r>
              <a:rPr lang="cy-GB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59716"/>
            <a:ext cx="8911687" cy="1280890"/>
          </a:xfrm>
        </p:spPr>
        <p:txBody>
          <a:bodyPr/>
          <a:lstStyle/>
          <a:p>
            <a:r>
              <a:rPr lang="en-GB" dirty="0" smtClean="0"/>
              <a:t>2.	</a:t>
            </a:r>
            <a:r>
              <a:rPr lang="en-GB" dirty="0" err="1" smtClean="0"/>
              <a:t>Newidiadau</a:t>
            </a:r>
            <a:r>
              <a:rPr lang="en-GB" dirty="0" smtClean="0"/>
              <a:t>				2. Key Changes 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err="1" smtClean="0"/>
              <a:t>Allweddol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7035" y="2133600"/>
            <a:ext cx="4313864" cy="3777622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/>
              <a:t>Authorisations for people who are 18+ and receiving care or treatment in a care home or hospital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Under </a:t>
            </a:r>
            <a:r>
              <a:rPr lang="en-GB" b="1" dirty="0" err="1"/>
              <a:t>DoLs</a:t>
            </a:r>
            <a:r>
              <a:rPr lang="en-GB" b="1" dirty="0"/>
              <a:t>- </a:t>
            </a:r>
            <a:r>
              <a:rPr lang="en-GB" dirty="0"/>
              <a:t>All authorised by the Local Authority</a:t>
            </a:r>
          </a:p>
          <a:p>
            <a:r>
              <a:rPr lang="en-GB" b="1" dirty="0"/>
              <a:t>Under LPS –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The body responsible for authorisation (the responsible body) is setting dependent: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dirty="0"/>
              <a:t>Care home: Local Authority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dirty="0"/>
              <a:t>Hospital: CCG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Independent hospital: Local Authority</a:t>
            </a:r>
            <a:endParaRPr lang="en-GB" b="1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y-GB" b="1" u="sng" dirty="0" smtClean="0"/>
              <a:t>Awdurdodiadau ar gyfer pobl 18 oed a hŷn sy’n derbyn gofal neu driniaeth mewn cartref gofal neu ysbyty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y-GB" b="1" dirty="0" smtClean="0"/>
              <a:t>Dan y </a:t>
            </a:r>
            <a:r>
              <a:rPr lang="cy-GB" b="1" dirty="0" err="1" smtClean="0"/>
              <a:t>TDCRh</a:t>
            </a:r>
            <a:r>
              <a:rPr lang="cy-GB" b="1" dirty="0" smtClean="0"/>
              <a:t> - </a:t>
            </a:r>
            <a:r>
              <a:rPr lang="cy-GB" dirty="0" smtClean="0"/>
              <a:t>Yr Awdurdod Lleol yn awdurdodi pob un</a:t>
            </a:r>
          </a:p>
          <a:p>
            <a:r>
              <a:rPr lang="cy-GB" b="1" dirty="0" smtClean="0"/>
              <a:t>Dan y </a:t>
            </a:r>
            <a:r>
              <a:rPr lang="cy-GB" b="1" dirty="0" err="1" smtClean="0"/>
              <a:t>TDGRh</a:t>
            </a:r>
            <a:r>
              <a:rPr lang="cy-GB" b="1" dirty="0" smtClean="0"/>
              <a:t> -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y-GB" dirty="0" smtClean="0"/>
              <a:t>Mae’r corff sy’n gyfrifol am awdurdodi (y corff cyfrifol) yn dibynnu ar y lleoliad: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y-GB" dirty="0" smtClean="0"/>
              <a:t>Cartref gofal: Awdurdod Lleol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y-GB" dirty="0" smtClean="0"/>
              <a:t>Ysbyty: GCC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y-GB" dirty="0" smtClean="0"/>
              <a:t>Ysbyty annibynnol: Awdurdod Lleol</a:t>
            </a:r>
            <a:endParaRPr lang="cy-GB" b="1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5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9187629" cy="1280890"/>
          </a:xfrm>
        </p:spPr>
        <p:txBody>
          <a:bodyPr>
            <a:normAutofit fontScale="90000"/>
          </a:bodyPr>
          <a:lstStyle/>
          <a:p>
            <a:r>
              <a:rPr lang="nn-NO" dirty="0"/>
              <a:t>3</a:t>
            </a:r>
            <a:r>
              <a:rPr lang="nn-NO" dirty="0" smtClean="0"/>
              <a:t>. Newidiadau  		 		3. Key Changes</a:t>
            </a:r>
            <a:br>
              <a:rPr lang="nn-NO" dirty="0" smtClean="0"/>
            </a:br>
            <a:r>
              <a:rPr lang="nn-NO" dirty="0"/>
              <a:t>	</a:t>
            </a:r>
            <a:r>
              <a:rPr lang="nn-NO" dirty="0" smtClean="0"/>
              <a:t>Allweddol</a:t>
            </a:r>
            <a:br>
              <a:rPr lang="nn-NO" dirty="0" smtClean="0"/>
            </a:br>
            <a:r>
              <a:rPr lang="nn-NO" dirty="0" smtClean="0"/>
              <a:t>    </a:t>
            </a:r>
            <a:r>
              <a:rPr lang="nn-NO" dirty="0"/>
              <a:t/>
            </a:r>
            <a:br>
              <a:rPr lang="nn-NO" dirty="0"/>
            </a:br>
            <a:endParaRPr lang="nn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4838" y="2133600"/>
            <a:ext cx="4313864" cy="377762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b="1" u="sng" dirty="0"/>
              <a:t>Authorisations for people who are 16+ living in a community setting</a:t>
            </a:r>
          </a:p>
          <a:p>
            <a:pPr marL="0" lvl="0" indent="0">
              <a:buNone/>
            </a:pPr>
            <a:r>
              <a:rPr lang="en-GB" b="1" dirty="0"/>
              <a:t>Under </a:t>
            </a:r>
            <a:r>
              <a:rPr lang="en-GB" b="1" dirty="0" err="1"/>
              <a:t>DoLs</a:t>
            </a:r>
            <a:r>
              <a:rPr lang="en-GB" b="1" dirty="0"/>
              <a:t>- </a:t>
            </a:r>
            <a:r>
              <a:rPr lang="en-GB" dirty="0"/>
              <a:t>All authorised by a relevant court of law.</a:t>
            </a:r>
          </a:p>
          <a:p>
            <a:pPr marL="0" lvl="0" indent="0">
              <a:buNone/>
            </a:pPr>
            <a:r>
              <a:rPr lang="en-GB" b="1" dirty="0"/>
              <a:t>Under LPS</a:t>
            </a:r>
          </a:p>
          <a:p>
            <a:r>
              <a:rPr lang="en-GB" dirty="0"/>
              <a:t>The body responsible for authorisation (the responsible body) is setting dependent:</a:t>
            </a:r>
          </a:p>
          <a:p>
            <a:pPr lvl="0"/>
            <a:r>
              <a:rPr lang="en-GB" dirty="0"/>
              <a:t>Care home: Local Authority</a:t>
            </a:r>
          </a:p>
          <a:p>
            <a:pPr lvl="0"/>
            <a:r>
              <a:rPr lang="en-GB" dirty="0"/>
              <a:t>Hospital: CCG</a:t>
            </a:r>
          </a:p>
          <a:p>
            <a:r>
              <a:rPr lang="en-GB" dirty="0"/>
              <a:t>Independent hospital: Local Authority</a:t>
            </a:r>
            <a:endParaRPr lang="en-GB" b="1" dirty="0"/>
          </a:p>
          <a:p>
            <a:endParaRPr lang="en-GB" b="1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y-GB" b="1" u="sng" dirty="0" smtClean="0"/>
              <a:t>Awdurdodiadau ar gyfer pobl 16 oed a hŷn sy’n byw mewn lleoliad cymunedol</a:t>
            </a:r>
          </a:p>
          <a:p>
            <a:pPr marL="0" lvl="0" indent="0">
              <a:buNone/>
            </a:pPr>
            <a:r>
              <a:rPr lang="cy-GB" b="1" dirty="0" smtClean="0"/>
              <a:t>Dan y </a:t>
            </a:r>
            <a:r>
              <a:rPr lang="cy-GB" b="1" dirty="0" err="1" smtClean="0"/>
              <a:t>TDCRh</a:t>
            </a:r>
            <a:r>
              <a:rPr lang="cy-GB" b="1" dirty="0" smtClean="0"/>
              <a:t> - </a:t>
            </a:r>
            <a:r>
              <a:rPr lang="cy-GB" dirty="0" smtClean="0"/>
              <a:t>Pob un yn cael ei awdurdodi gan lys barn perthnasol.</a:t>
            </a:r>
          </a:p>
          <a:p>
            <a:pPr marL="0" lvl="0" indent="0">
              <a:buNone/>
            </a:pPr>
            <a:r>
              <a:rPr lang="cy-GB" b="1" dirty="0" smtClean="0"/>
              <a:t>Dan y </a:t>
            </a:r>
            <a:r>
              <a:rPr lang="cy-GB" b="1" dirty="0" err="1" smtClean="0"/>
              <a:t>TDGRh</a:t>
            </a:r>
            <a:endParaRPr lang="cy-GB" b="1" dirty="0" smtClean="0"/>
          </a:p>
          <a:p>
            <a:r>
              <a:rPr lang="cy-GB" dirty="0" smtClean="0"/>
              <a:t>Mae’r corff sy’n gyfrifol am awdurdodi (y corff cyfrifol) yn dibynnu ar y lleoliad: </a:t>
            </a:r>
          </a:p>
          <a:p>
            <a:r>
              <a:rPr lang="cy-GB" dirty="0" smtClean="0"/>
              <a:t>Cartref gofal: Awdurdod Lleol</a:t>
            </a:r>
          </a:p>
          <a:p>
            <a:pPr lvl="0"/>
            <a:r>
              <a:rPr lang="cy-GB" dirty="0" smtClean="0"/>
              <a:t>Ysbyty: GCC</a:t>
            </a:r>
          </a:p>
          <a:p>
            <a:r>
              <a:rPr lang="cy-GB" dirty="0" smtClean="0"/>
              <a:t>Ysbyty annibynnol: Awdurdod Lleol</a:t>
            </a:r>
            <a:endParaRPr lang="cy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948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46" y="624110"/>
            <a:ext cx="9376266" cy="1280890"/>
          </a:xfrm>
        </p:spPr>
        <p:txBody>
          <a:bodyPr>
            <a:normAutofit/>
          </a:bodyPr>
          <a:lstStyle/>
          <a:p>
            <a:r>
              <a:rPr lang="nn-NO" sz="3200" dirty="0"/>
              <a:t>4</a:t>
            </a:r>
            <a:r>
              <a:rPr lang="nn-NO" sz="3200" dirty="0" smtClean="0"/>
              <a:t>. Newidiadau					4. Key Changes</a:t>
            </a:r>
            <a:br>
              <a:rPr lang="nn-NO" sz="3200" dirty="0" smtClean="0"/>
            </a:br>
            <a:r>
              <a:rPr lang="nn-NO" sz="3200" dirty="0"/>
              <a:t>	</a:t>
            </a:r>
            <a:r>
              <a:rPr lang="nn-NO" sz="3200" dirty="0" smtClean="0"/>
              <a:t>Allweddol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000" b="1" u="sng" dirty="0"/>
              <a:t>Best Interest Assessors</a:t>
            </a:r>
          </a:p>
          <a:p>
            <a:r>
              <a:rPr lang="en-GB" sz="2000" b="1" dirty="0"/>
              <a:t>Under </a:t>
            </a:r>
            <a:r>
              <a:rPr lang="en-GB" sz="2000" b="1" dirty="0" err="1"/>
              <a:t>DoLs</a:t>
            </a:r>
            <a:r>
              <a:rPr lang="en-GB" sz="2000" b="1" dirty="0"/>
              <a:t>- </a:t>
            </a:r>
            <a:r>
              <a:rPr lang="en-GB" sz="2000" dirty="0"/>
              <a:t>Best Interest Assessors involved in all authorisations</a:t>
            </a:r>
          </a:p>
          <a:p>
            <a:r>
              <a:rPr lang="en-GB" sz="2000" b="1" dirty="0"/>
              <a:t>Under LPS </a:t>
            </a:r>
            <a:r>
              <a:rPr lang="en-GB" sz="2000" dirty="0"/>
              <a:t>-Best Interest Assessor role replaced by the Approved Mental Capacity Professional role (AMCP</a:t>
            </a:r>
            <a:r>
              <a:rPr lang="en-GB" sz="2000" dirty="0" smtClean="0"/>
              <a:t>)</a:t>
            </a:r>
            <a:endParaRPr lang="en-GB" sz="2000" u="sng" dirty="0"/>
          </a:p>
          <a:p>
            <a:pPr marL="0" lvl="0" indent="0">
              <a:buNone/>
            </a:pPr>
            <a:endParaRPr lang="en-GB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436012" y="2126222"/>
            <a:ext cx="431386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000" b="1" u="sng" dirty="0" smtClean="0"/>
              <a:t>Aseswyr Lles Pennaf</a:t>
            </a:r>
          </a:p>
          <a:p>
            <a:r>
              <a:rPr lang="cy-GB" sz="2000" b="1" dirty="0" smtClean="0"/>
              <a:t>Dan y </a:t>
            </a:r>
            <a:r>
              <a:rPr lang="cy-GB" sz="2000" b="1" dirty="0" err="1" smtClean="0"/>
              <a:t>TDCRh</a:t>
            </a:r>
            <a:r>
              <a:rPr lang="cy-GB" sz="2000" b="1" dirty="0" smtClean="0"/>
              <a:t> - </a:t>
            </a:r>
            <a:r>
              <a:rPr lang="cy-GB" sz="2000" dirty="0" smtClean="0"/>
              <a:t>Aseswyr Lles Pennaf yn rhan o bob awdurdodiad</a:t>
            </a:r>
          </a:p>
          <a:p>
            <a:r>
              <a:rPr lang="cy-GB" sz="2000" b="1" dirty="0" smtClean="0"/>
              <a:t>Dan y </a:t>
            </a:r>
            <a:r>
              <a:rPr lang="cy-GB" sz="2000" b="1" dirty="0" err="1" smtClean="0"/>
              <a:t>TDGRh</a:t>
            </a:r>
            <a:r>
              <a:rPr lang="cy-GB" sz="2000" b="1" dirty="0" smtClean="0"/>
              <a:t> -</a:t>
            </a:r>
            <a:r>
              <a:rPr lang="cy-GB" sz="2000" dirty="0" smtClean="0"/>
              <a:t> Rôl yr Asesydd Lles Pennaf wedi’i disodli gan rôl Gweithiwr Proffesiynol </a:t>
            </a:r>
            <a:r>
              <a:rPr lang="cy-GB" sz="2000" dirty="0" err="1" smtClean="0"/>
              <a:t>Galluedd</a:t>
            </a:r>
            <a:r>
              <a:rPr lang="cy-GB" sz="2000" dirty="0" smtClean="0"/>
              <a:t> Meddyliol Cymeradwy</a:t>
            </a:r>
            <a:endParaRPr lang="cy-GB" sz="2000" dirty="0"/>
          </a:p>
        </p:txBody>
      </p:sp>
    </p:spTree>
    <p:extLst>
      <p:ext uri="{BB962C8B-B14F-4D97-AF65-F5344CB8AC3E}">
        <p14:creationId xmlns:p14="http://schemas.microsoft.com/office/powerpoint/2010/main" val="415933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624110"/>
            <a:ext cx="9307511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5. 	</a:t>
            </a:r>
            <a:r>
              <a:rPr lang="en-GB" dirty="0" err="1" smtClean="0"/>
              <a:t>Newidiadau</a:t>
            </a:r>
            <a:r>
              <a:rPr lang="en-GB" dirty="0" smtClean="0"/>
              <a:t>					5. Key Changes</a:t>
            </a:r>
            <a:r>
              <a:rPr lang="en-GB" dirty="0"/>
              <a:t>			</a:t>
            </a:r>
            <a:r>
              <a:rPr lang="en-GB" dirty="0" err="1" smtClean="0"/>
              <a:t>Allweddol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33600"/>
            <a:ext cx="4313864" cy="3777622"/>
          </a:xfrm>
        </p:spPr>
        <p:txBody>
          <a:bodyPr>
            <a:normAutofit fontScale="85000" lnSpcReduction="10000"/>
          </a:bodyPr>
          <a:lstStyle/>
          <a:p>
            <a:r>
              <a:rPr lang="en-GB" b="1" u="sng" dirty="0"/>
              <a:t>Different circumstances</a:t>
            </a:r>
          </a:p>
          <a:p>
            <a:r>
              <a:rPr lang="en-GB" b="1" u="sng" dirty="0"/>
              <a:t>Under </a:t>
            </a:r>
            <a:r>
              <a:rPr lang="en-GB" b="1" u="sng" dirty="0" err="1"/>
              <a:t>Dols</a:t>
            </a:r>
            <a:r>
              <a:rPr lang="en-GB" b="1" u="sng" dirty="0"/>
              <a:t>-</a:t>
            </a:r>
            <a:r>
              <a:rPr lang="en-GB" dirty="0"/>
              <a:t>All appointed a Best Interest </a:t>
            </a:r>
            <a:r>
              <a:rPr lang="en-GB" dirty="0" smtClean="0"/>
              <a:t>Assessor</a:t>
            </a:r>
          </a:p>
          <a:p>
            <a:r>
              <a:rPr lang="en-GB" b="1" dirty="0" smtClean="0"/>
              <a:t>Under LPS </a:t>
            </a:r>
            <a:r>
              <a:rPr lang="en-GB" dirty="0" smtClean="0"/>
              <a:t>-Definition </a:t>
            </a:r>
            <a:r>
              <a:rPr lang="en-GB" dirty="0"/>
              <a:t>of ‘complex’ introduced: Disagreement about Best Interests, the person is unhappy with arrangements or the setting is an independent hospital.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Complex</a:t>
            </a:r>
            <a:r>
              <a:rPr lang="en-GB" dirty="0"/>
              <a:t>: Appointed an AMCP.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Non-complex</a:t>
            </a:r>
            <a:r>
              <a:rPr lang="en-GB" dirty="0"/>
              <a:t>: Evidence to be provided by either the practitioner arranging care or treatment, or the care home manager depending on setting.</a:t>
            </a:r>
          </a:p>
          <a:p>
            <a:endParaRPr lang="en-GB" u="sng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y-GB" b="1" u="sng" dirty="0" smtClean="0"/>
              <a:t>Amgylchiadau gwahanol</a:t>
            </a:r>
          </a:p>
          <a:p>
            <a:r>
              <a:rPr lang="cy-GB" b="1" u="sng" dirty="0" smtClean="0"/>
              <a:t>Dan y </a:t>
            </a:r>
            <a:r>
              <a:rPr lang="cy-GB" b="1" u="sng" dirty="0" err="1" smtClean="0"/>
              <a:t>TDCRh</a:t>
            </a:r>
            <a:r>
              <a:rPr lang="cy-GB" b="1" dirty="0" smtClean="0"/>
              <a:t> - </a:t>
            </a:r>
            <a:r>
              <a:rPr lang="cy-GB" dirty="0" smtClean="0"/>
              <a:t>Asesydd Lles Pennaf yn penodi pob un.</a:t>
            </a:r>
          </a:p>
          <a:p>
            <a:r>
              <a:rPr lang="cy-GB" b="1" dirty="0" smtClean="0"/>
              <a:t>Dan y </a:t>
            </a:r>
            <a:r>
              <a:rPr lang="cy-GB" b="1" dirty="0" err="1" smtClean="0"/>
              <a:t>TDGRh</a:t>
            </a:r>
            <a:r>
              <a:rPr lang="cy-GB" b="1" dirty="0" smtClean="0"/>
              <a:t> - </a:t>
            </a:r>
            <a:r>
              <a:rPr lang="cy-GB" dirty="0" smtClean="0"/>
              <a:t>Diffiniad o ‘gymhleth’ wedi’i gyflwyno: Anghytundeb ynghylch Lles Pennaf, y person yn anhapus â’r trefniadau neu’r lleoliad yn ysbyty annibynnol.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y-GB" b="1" dirty="0" smtClean="0"/>
              <a:t>Cymhleth</a:t>
            </a:r>
            <a:r>
              <a:rPr lang="cy-GB" dirty="0" smtClean="0"/>
              <a:t>: Wedi’i benodi gan Weithiwr Proffesiynol </a:t>
            </a:r>
            <a:r>
              <a:rPr lang="cy-GB" dirty="0" err="1" smtClean="0"/>
              <a:t>Galluedd</a:t>
            </a:r>
            <a:r>
              <a:rPr lang="cy-GB" dirty="0" smtClean="0"/>
              <a:t> Meddyliol.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y-GB" b="1" dirty="0" smtClean="0"/>
              <a:t>Ddim yn gymhleth</a:t>
            </a:r>
            <a:r>
              <a:rPr lang="cy-GB" dirty="0" smtClean="0"/>
              <a:t>: Tystiolaeth i gael ei darparu gan yr ymarferydd sy’n trefnu gofal neu driniaeth, neu reolwr y cartref gan ddibynnu ar y lleoliad.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71543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7</a:t>
            </a:r>
            <a:r>
              <a:rPr lang="en-GB" dirty="0" smtClean="0"/>
              <a:t>. </a:t>
            </a:r>
            <a:r>
              <a:rPr lang="en-GB" dirty="0" err="1" smtClean="0"/>
              <a:t>Newidiadau</a:t>
            </a:r>
            <a:r>
              <a:rPr lang="en-GB" dirty="0" smtClean="0"/>
              <a:t> 				7. Key Changes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err="1" smtClean="0"/>
              <a:t>Allweddol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Deprivations in more than one </a:t>
            </a:r>
            <a:r>
              <a:rPr lang="en-GB" b="1" u="sng" dirty="0" smtClean="0"/>
              <a:t>setting</a:t>
            </a:r>
          </a:p>
          <a:p>
            <a:r>
              <a:rPr lang="en-GB" b="1" u="sng" dirty="0" smtClean="0"/>
              <a:t>Under </a:t>
            </a:r>
            <a:r>
              <a:rPr lang="en-GB" b="1" u="sng" dirty="0" err="1" smtClean="0"/>
              <a:t>DoLs</a:t>
            </a:r>
            <a:r>
              <a:rPr lang="en-GB" b="1" u="sng" dirty="0" smtClean="0"/>
              <a:t>- </a:t>
            </a:r>
            <a:r>
              <a:rPr lang="en-GB" dirty="0" smtClean="0"/>
              <a:t>Separate </a:t>
            </a:r>
            <a:r>
              <a:rPr lang="en-GB" dirty="0"/>
              <a:t>process and authorisations required for each setting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Under LPS-</a:t>
            </a:r>
            <a:r>
              <a:rPr lang="en-GB" dirty="0" smtClean="0"/>
              <a:t>One </a:t>
            </a:r>
            <a:r>
              <a:rPr lang="en-GB" dirty="0"/>
              <a:t>authorisation can include arrangements across all settings that form part of the person’s normal care or treatment </a:t>
            </a:r>
            <a:r>
              <a:rPr lang="en-GB" dirty="0" smtClean="0"/>
              <a:t>arrangements.</a:t>
            </a:r>
            <a:endParaRPr lang="en-GB" u="sng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b="1" u="sng" dirty="0" smtClean="0"/>
              <a:t>Colli rhyddid mewn mwy nag un lleoliad</a:t>
            </a:r>
          </a:p>
          <a:p>
            <a:r>
              <a:rPr lang="cy-GB" b="1" u="sng" dirty="0" smtClean="0"/>
              <a:t>Dan y </a:t>
            </a:r>
            <a:r>
              <a:rPr lang="cy-GB" b="1" u="sng" dirty="0" err="1" smtClean="0"/>
              <a:t>TDCRh</a:t>
            </a:r>
            <a:r>
              <a:rPr lang="cy-GB" b="1" dirty="0"/>
              <a:t> </a:t>
            </a:r>
            <a:r>
              <a:rPr lang="cy-GB" b="1" dirty="0" smtClean="0"/>
              <a:t>- </a:t>
            </a:r>
            <a:r>
              <a:rPr lang="cy-GB" dirty="0" smtClean="0"/>
              <a:t>Angen proses ac awdurdodiadau ar wahân ar gyfer pob lleoliad.</a:t>
            </a:r>
          </a:p>
          <a:p>
            <a:r>
              <a:rPr lang="cy-GB" b="1" dirty="0" smtClean="0"/>
              <a:t>Dan y </a:t>
            </a:r>
            <a:r>
              <a:rPr lang="cy-GB" b="1" dirty="0" err="1" smtClean="0"/>
              <a:t>TDGRh</a:t>
            </a:r>
            <a:r>
              <a:rPr lang="cy-GB" b="1" dirty="0" smtClean="0"/>
              <a:t> – </a:t>
            </a:r>
            <a:r>
              <a:rPr lang="cy-GB" dirty="0" smtClean="0"/>
              <a:t>Gall un awdurdodiad gynnwys trefniadau ar draws pob lleoliad sy’n rhan o drefniadau gofal neu driniaeth arferol yr unigolyn hwnnw.</a:t>
            </a:r>
            <a:endParaRPr lang="cy-GB" u="sng" dirty="0"/>
          </a:p>
        </p:txBody>
      </p:sp>
    </p:spTree>
    <p:extLst>
      <p:ext uri="{BB962C8B-B14F-4D97-AF65-F5344CB8AC3E}">
        <p14:creationId xmlns:p14="http://schemas.microsoft.com/office/powerpoint/2010/main" val="397791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7</a:t>
            </a:r>
            <a:r>
              <a:rPr lang="en-GB" sz="3200" dirty="0" smtClean="0"/>
              <a:t>. 	</a:t>
            </a:r>
            <a:r>
              <a:rPr lang="en-GB" sz="3200" dirty="0" err="1" smtClean="0"/>
              <a:t>Newidiadau</a:t>
            </a:r>
            <a:r>
              <a:rPr lang="en-GB" sz="3200" dirty="0" smtClean="0"/>
              <a:t> 				  7.Key Changes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	</a:t>
            </a:r>
            <a:r>
              <a:rPr lang="en-GB" sz="3200" dirty="0" err="1" smtClean="0"/>
              <a:t>Allweddol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1247" y="2133600"/>
            <a:ext cx="4475736" cy="3681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Review</a:t>
            </a:r>
          </a:p>
          <a:p>
            <a:pPr marL="0" indent="0">
              <a:buNone/>
            </a:pPr>
            <a:r>
              <a:rPr lang="en-GB" b="1" dirty="0" smtClean="0"/>
              <a:t>Under </a:t>
            </a:r>
            <a:r>
              <a:rPr lang="en-GB" b="1" dirty="0" err="1" smtClean="0"/>
              <a:t>Dols</a:t>
            </a:r>
            <a:r>
              <a:rPr lang="en-GB" b="1" dirty="0" smtClean="0"/>
              <a:t>- </a:t>
            </a:r>
            <a:r>
              <a:rPr lang="en-GB" dirty="0" smtClean="0"/>
              <a:t>No </a:t>
            </a:r>
            <a:r>
              <a:rPr lang="en-GB" dirty="0"/>
              <a:t>mechanism for review. When an </a:t>
            </a:r>
            <a:r>
              <a:rPr lang="en-GB" dirty="0" smtClean="0"/>
              <a:t>authorisation </a:t>
            </a:r>
            <a:r>
              <a:rPr lang="en-GB" dirty="0"/>
              <a:t>expires a new process is required</a:t>
            </a:r>
            <a:r>
              <a:rPr lang="en-GB" dirty="0" smtClean="0"/>
              <a:t>.</a:t>
            </a:r>
            <a:endParaRPr lang="en-GB" b="1" u="sng" dirty="0"/>
          </a:p>
          <a:p>
            <a:pPr marL="0" indent="0">
              <a:buNone/>
            </a:pPr>
            <a:r>
              <a:rPr lang="en-GB" b="1" dirty="0" smtClean="0"/>
              <a:t>Under LPS - </a:t>
            </a:r>
            <a:r>
              <a:rPr lang="en-GB" dirty="0" smtClean="0"/>
              <a:t>For </a:t>
            </a:r>
            <a:r>
              <a:rPr lang="en-GB" dirty="0"/>
              <a:t>people with long term needs, a proportionate review is to take place at 12 months, and then again at 24 months. At this point if there have been no changes no further review is necessary for 3 years.</a:t>
            </a:r>
            <a:endParaRPr lang="en-GB" b="1" u="sng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b="1" u="sng" dirty="0" smtClean="0"/>
              <a:t>Adolygu</a:t>
            </a:r>
          </a:p>
          <a:p>
            <a:pPr marL="0" indent="0">
              <a:buNone/>
            </a:pPr>
            <a:r>
              <a:rPr lang="cy-GB" b="1" dirty="0" smtClean="0"/>
              <a:t>Dan y </a:t>
            </a:r>
            <a:r>
              <a:rPr lang="cy-GB" b="1" dirty="0" err="1" smtClean="0"/>
              <a:t>TDCRh</a:t>
            </a:r>
            <a:r>
              <a:rPr lang="cy-GB" b="1" dirty="0" smtClean="0"/>
              <a:t> - </a:t>
            </a:r>
            <a:r>
              <a:rPr lang="cy-GB" dirty="0" smtClean="0"/>
              <a:t>Dim proses i adolygu. Pan ddaw awdurdodiad i ben, mae angen proses newydd.</a:t>
            </a:r>
            <a:endParaRPr lang="cy-GB" b="1" u="sng" dirty="0" smtClean="0"/>
          </a:p>
          <a:p>
            <a:pPr marL="0" indent="0">
              <a:buNone/>
            </a:pPr>
            <a:r>
              <a:rPr lang="cy-GB" b="1" dirty="0" smtClean="0"/>
              <a:t>Dan y </a:t>
            </a:r>
            <a:r>
              <a:rPr lang="cy-GB" b="1" dirty="0" err="1" smtClean="0"/>
              <a:t>TDGRh</a:t>
            </a:r>
            <a:r>
              <a:rPr lang="cy-GB" b="1" dirty="0" smtClean="0"/>
              <a:t> – </a:t>
            </a:r>
            <a:r>
              <a:rPr lang="cy-GB" dirty="0" smtClean="0"/>
              <a:t>I bobl sydd ag anghenion hirdymor, bydd adolygiad cymesur yn cael ei gynnal ar ôl 12 mis ac eto ar ôl 24. Ar y pwynt hwn, os nad oes unrhyw newidiadau wedi bod, nid oes angen adolygiad arall am 3 blynedd.</a:t>
            </a:r>
            <a:endParaRPr lang="cy-GB" b="1" u="sng" dirty="0"/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</TotalTime>
  <Words>791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Wisp</vt:lpstr>
      <vt:lpstr>BRIFF 7 MUNUD  Deddf Galluedd Meddyliol (diwygiad) 2019  Mental Capacity (amendment) Act 2019  7 MINUTE BRIEFING</vt:lpstr>
      <vt:lpstr>1.  Cyflwyniad     1. Introduction</vt:lpstr>
      <vt:lpstr>2. Newidiadau    2. Key Changes   Allweddol</vt:lpstr>
      <vt:lpstr>3. Newidiadau       3. Key Changes  Allweddol      </vt:lpstr>
      <vt:lpstr>4. Newidiadau     4. Key Changes  Allweddol</vt:lpstr>
      <vt:lpstr>5.  Newidiadau     5. Key Changes   Allweddol    </vt:lpstr>
      <vt:lpstr>7. Newidiadau     7. Key Changes  Allweddol   </vt:lpstr>
      <vt:lpstr>7.  Newidiadau       7.Key Changes  Allweddol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29</cp:revision>
  <dcterms:created xsi:type="dcterms:W3CDTF">2017-10-11T14:35:31Z</dcterms:created>
  <dcterms:modified xsi:type="dcterms:W3CDTF">2019-07-23T13:08:18Z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-DOC-ID">
    <vt:lpwstr>50f5cf5ea2854961ba601e06c6b2883f</vt:lpwstr>
  </property>
  <property fmtid="{D5CDD505-2E9C-101B-9397-08002B2CF9AE}" pid="3" name="SW-CLASSIFICATION-ID">
    <vt:lpwstr>OfficialLabel</vt:lpwstr>
  </property>
  <property fmtid="{D5CDD505-2E9C-101B-9397-08002B2CF9AE}" pid="4" name="SW-CLASSIFIED-BY">
    <vt:lpwstr>fiona.williams@conwy.gov.uk</vt:lpwstr>
  </property>
  <property fmtid="{D5CDD505-2E9C-101B-9397-08002B2CF9AE}" pid="5" name="SW-CLASSIFICATION-DATE">
    <vt:lpwstr>2019-07-22T08:25:28.6361652Z</vt:lpwstr>
  </property>
  <property fmtid="{D5CDD505-2E9C-101B-9397-08002B2CF9AE}" pid="6" name="SW-META-DATA">
    <vt:lpwstr>!!!EGSTAMP:6153e670-182e-4ac4-86db-6bc520f0a05b:OfficialLabel;S=0;DESCRIPTION=Non-Sensitive!!!</vt:lpwstr>
  </property>
  <property fmtid="{D5CDD505-2E9C-101B-9397-08002B2CF9AE}" pid="7" name="SW-CLASSIFY-HEADER">
    <vt:lpwstr/>
  </property>
  <property fmtid="{D5CDD505-2E9C-101B-9397-08002B2CF9AE}" pid="8" name="SW-CLASSIFY-FOOTER">
    <vt:lpwstr/>
  </property>
  <property fmtid="{D5CDD505-2E9C-101B-9397-08002B2CF9AE}" pid="9" name="SW-CLASSIFY-WATERMARK">
    <vt:lpwstr/>
  </property>
</Properties>
</file>