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7" r:id="rId3"/>
    <p:sldId id="264" r:id="rId4"/>
    <p:sldId id="259" r:id="rId5"/>
    <p:sldId id="260" r:id="rId6"/>
    <p:sldId id="261" r:id="rId7"/>
    <p:sldId id="262"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69" d="100"/>
          <a:sy n="69" d="100"/>
        </p:scale>
        <p:origin x="8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8/30/2019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northwalessafeguardingboard.wales/policies-and-procedures-children/" TargetMode="External"/><Relationship Id="rId2" Type="http://schemas.openxmlformats.org/officeDocument/2006/relationships/hyperlink" Target="https://www.northwalessafeguardingboard.wales/policies-and-procedures-children"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087" y="2147455"/>
            <a:ext cx="9448800" cy="3985314"/>
          </a:xfrm>
        </p:spPr>
        <p:txBody>
          <a:bodyPr>
            <a:normAutofit fontScale="90000"/>
          </a:bodyPr>
          <a:lstStyle/>
          <a:p>
            <a:pPr algn="ctr"/>
            <a:r>
              <a:rPr lang="en-GB" dirty="0" smtClean="0"/>
              <a:t/>
            </a:r>
            <a:br>
              <a:rPr lang="en-GB" dirty="0" smtClean="0"/>
            </a:br>
            <a:r>
              <a:rPr lang="en-GB" dirty="0" smtClean="0"/>
              <a:t/>
            </a:r>
            <a:br>
              <a:rPr lang="en-GB" dirty="0" smtClean="0"/>
            </a:br>
            <a:r>
              <a:rPr lang="en-GB" dirty="0" smtClean="0">
                <a:effectLst>
                  <a:outerShdw blurRad="38100" dist="38100" dir="2700000" algn="tl">
                    <a:srgbClr val="000000">
                      <a:alpha val="43137"/>
                    </a:srgbClr>
                  </a:outerShdw>
                </a:effectLst>
              </a:rPr>
              <a:t>BRIFF </a:t>
            </a:r>
            <a:r>
              <a:rPr lang="en-GB" dirty="0" smtClean="0">
                <a:effectLst>
                  <a:outerShdw blurRad="38100" dist="38100" dir="2700000" algn="tl">
                    <a:srgbClr val="000000">
                      <a:alpha val="43137"/>
                    </a:srgbClr>
                  </a:outerShdw>
                </a:effectLst>
              </a:rPr>
              <a:t>7 MUNUD </a:t>
            </a:r>
            <a:r>
              <a:rPr lang="en-GB" dirty="0"/>
              <a:t/>
            </a:r>
            <a:br>
              <a:rPr lang="en-GB" dirty="0"/>
            </a:br>
            <a:r>
              <a:rPr lang="en-GB" dirty="0"/>
              <a:t> </a:t>
            </a:r>
            <a:r>
              <a:rPr lang="cy-GB" dirty="0">
                <a:effectLst>
                  <a:outerShdw blurRad="38100" dist="38100" dir="2700000" algn="tl">
                    <a:srgbClr val="000000">
                      <a:alpha val="43137"/>
                    </a:srgbClr>
                  </a:outerShdw>
                </a:effectLst>
              </a:rPr>
              <a:t>Beichiogrwydd </a:t>
            </a:r>
            <a:r>
              <a:rPr lang="cy-GB" dirty="0" smtClean="0">
                <a:effectLst>
                  <a:outerShdw blurRad="38100" dist="38100" dir="2700000" algn="tl">
                    <a:srgbClr val="000000">
                      <a:alpha val="43137"/>
                    </a:srgbClr>
                  </a:outerShdw>
                </a:effectLst>
              </a:rPr>
              <a:t>Cudd</a:t>
            </a:r>
            <a:br>
              <a:rPr lang="cy-GB" dirty="0" smtClean="0">
                <a:effectLst>
                  <a:outerShdw blurRad="38100" dist="38100" dir="2700000" algn="tl">
                    <a:srgbClr val="000000">
                      <a:alpha val="43137"/>
                    </a:srgbClr>
                  </a:outerShdw>
                </a:effectLst>
              </a:rPr>
            </a:b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r>
              <a:rPr lang="en-GB" dirty="0">
                <a:effectLst>
                  <a:outerShdw blurRad="38100" dist="38100" dir="2700000" algn="tl">
                    <a:srgbClr val="000000">
                      <a:alpha val="43137"/>
                    </a:srgbClr>
                  </a:outerShdw>
                </a:effectLst>
              </a:rPr>
              <a:t>Concealed Pregnancies </a:t>
            </a:r>
            <a:r>
              <a:rPr lang="en-GB" dirty="0" smtClean="0">
                <a:effectLst>
                  <a:outerShdw blurRad="38100" dist="38100" dir="2700000" algn="tl">
                    <a:srgbClr val="000000">
                      <a:alpha val="43137"/>
                    </a:srgbClr>
                  </a:outerShdw>
                </a:effectLst>
              </a:rPr>
              <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7 MINUTE BRIEFING</a:t>
            </a:r>
            <a:endParaRPr lang="en-GB"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3988676" y="677917"/>
            <a:ext cx="4352921" cy="957155"/>
          </a:xfrm>
          <a:prstGeom prst="rect">
            <a:avLst/>
          </a:prstGeom>
        </p:spPr>
      </p:pic>
    </p:spTree>
    <p:extLst>
      <p:ext uri="{BB962C8B-B14F-4D97-AF65-F5344CB8AC3E}">
        <p14:creationId xmlns:p14="http://schemas.microsoft.com/office/powerpoint/2010/main" val="1831158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1</a:t>
            </a:r>
            <a:r>
              <a:rPr lang="en-GB" sz="3200" dirty="0"/>
              <a:t>. </a:t>
            </a:r>
            <a:r>
              <a:rPr lang="cy-GB" sz="3200" dirty="0"/>
              <a:t>Cyflwyniad </a:t>
            </a:r>
            <a:r>
              <a:rPr lang="en-GB" sz="3200" dirty="0"/>
              <a:t>	</a:t>
            </a:r>
            <a:r>
              <a:rPr lang="en-GB" sz="3200" dirty="0" smtClean="0"/>
              <a:t>				1. Introduction</a:t>
            </a:r>
            <a:endParaRPr lang="en-GB" sz="3200" dirty="0"/>
          </a:p>
        </p:txBody>
      </p:sp>
      <p:sp>
        <p:nvSpPr>
          <p:cNvPr id="3" name="Content Placeholder 2"/>
          <p:cNvSpPr>
            <a:spLocks noGrp="1"/>
          </p:cNvSpPr>
          <p:nvPr>
            <p:ph sz="half" idx="1"/>
          </p:nvPr>
        </p:nvSpPr>
        <p:spPr/>
        <p:txBody>
          <a:bodyPr>
            <a:normAutofit lnSpcReduction="10000"/>
          </a:bodyPr>
          <a:lstStyle/>
          <a:p>
            <a:pPr marL="0" indent="0">
              <a:buNone/>
            </a:pPr>
            <a:endParaRPr lang="en-GB" dirty="0" smtClean="0"/>
          </a:p>
          <a:p>
            <a:pPr lvl="0"/>
            <a:r>
              <a:rPr lang="cy-GB" b="1" dirty="0"/>
              <a:t>Beth yw beichiogrwydd cudd? </a:t>
            </a:r>
            <a:endParaRPr lang="en-GB" dirty="0"/>
          </a:p>
          <a:p>
            <a:pPr lvl="0"/>
            <a:r>
              <a:rPr lang="cy-GB" dirty="0"/>
              <a:t>Beichiogrwydd cudd yw pan mae dynes yn gwybod ei bod yn feichiog ond nid yw’n dweud wrth unrhyw weithiwr iechyd proffesiynol; neu pan mae </a:t>
            </a:r>
            <a:r>
              <a:rPr lang="cy-GB" dirty="0" err="1"/>
              <a:t>hi'n</a:t>
            </a:r>
            <a:r>
              <a:rPr lang="cy-GB" dirty="0"/>
              <a:t> dweud wrth weithwyr proffesiynol arall, ond yn cuddio'r ffaith nad yw </a:t>
            </a:r>
            <a:r>
              <a:rPr lang="cy-GB" dirty="0" err="1"/>
              <a:t>hi'n</a:t>
            </a:r>
            <a:r>
              <a:rPr lang="cy-GB" dirty="0"/>
              <a:t> cael mynediad at ofal </a:t>
            </a:r>
            <a:r>
              <a:rPr lang="cy-GB" dirty="0" err="1"/>
              <a:t>cynenedigol</a:t>
            </a:r>
            <a:r>
              <a:rPr lang="cy-GB" dirty="0"/>
              <a:t>. </a:t>
            </a:r>
            <a:endParaRPr lang="en-GB" dirty="0"/>
          </a:p>
          <a:p>
            <a:pPr marL="0" indent="0">
              <a:buNone/>
            </a:pPr>
            <a:endParaRPr lang="en-GB" dirty="0"/>
          </a:p>
        </p:txBody>
      </p:sp>
      <p:sp>
        <p:nvSpPr>
          <p:cNvPr id="4" name="Content Placeholder 3"/>
          <p:cNvSpPr>
            <a:spLocks noGrp="1"/>
          </p:cNvSpPr>
          <p:nvPr>
            <p:ph sz="half" idx="2"/>
          </p:nvPr>
        </p:nvSpPr>
        <p:spPr/>
        <p:txBody>
          <a:bodyPr>
            <a:normAutofit lnSpcReduction="10000"/>
          </a:bodyPr>
          <a:lstStyle/>
          <a:p>
            <a:pPr marL="0" indent="0">
              <a:buNone/>
            </a:pPr>
            <a:endParaRPr lang="en-GB" dirty="0"/>
          </a:p>
          <a:p>
            <a:r>
              <a:rPr lang="en-GB" b="1" dirty="0"/>
              <a:t>What is concealed pregnancy? </a:t>
            </a:r>
            <a:endParaRPr lang="en-GB" dirty="0"/>
          </a:p>
          <a:p>
            <a:r>
              <a:rPr lang="en-GB" dirty="0"/>
              <a:t>A concealed pregnancy is when a woman knows she is pregnant but does not tell any health professional; or when she tells another professional but conceals the fact that she is not accessing antenatal care; or when a pregnant woman tells another person or persons and they conceal the fact from all health agencies. </a:t>
            </a:r>
          </a:p>
        </p:txBody>
      </p:sp>
    </p:spTree>
    <p:extLst>
      <p:ext uri="{BB962C8B-B14F-4D97-AF65-F5344CB8AC3E}">
        <p14:creationId xmlns:p14="http://schemas.microsoft.com/office/powerpoint/2010/main" val="193223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59716"/>
            <a:ext cx="8911687" cy="1280890"/>
          </a:xfrm>
        </p:spPr>
        <p:txBody>
          <a:bodyPr/>
          <a:lstStyle/>
          <a:p>
            <a:r>
              <a:rPr lang="en-GB" dirty="0" smtClean="0"/>
              <a:t>2</a:t>
            </a:r>
            <a:r>
              <a:rPr lang="en-GB" dirty="0"/>
              <a:t>. </a:t>
            </a:r>
            <a:r>
              <a:rPr lang="cy-GB" dirty="0"/>
              <a:t>Goblygiadau</a:t>
            </a:r>
            <a:r>
              <a:rPr lang="en-GB" dirty="0"/>
              <a:t>		</a:t>
            </a:r>
            <a:r>
              <a:rPr lang="en-GB" dirty="0" smtClean="0"/>
              <a:t>	2. Implications</a:t>
            </a:r>
            <a:endParaRPr lang="en-GB" dirty="0"/>
          </a:p>
        </p:txBody>
      </p:sp>
      <p:sp>
        <p:nvSpPr>
          <p:cNvPr id="3" name="Content Placeholder 2"/>
          <p:cNvSpPr>
            <a:spLocks noGrp="1"/>
          </p:cNvSpPr>
          <p:nvPr>
            <p:ph sz="half" idx="1"/>
          </p:nvPr>
        </p:nvSpPr>
        <p:spPr>
          <a:xfrm>
            <a:off x="2589212" y="2524217"/>
            <a:ext cx="4313864" cy="3777622"/>
          </a:xfrm>
        </p:spPr>
        <p:txBody>
          <a:bodyPr>
            <a:normAutofit/>
          </a:bodyPr>
          <a:lstStyle/>
          <a:p>
            <a:pPr lvl="0"/>
            <a:r>
              <a:rPr lang="cy-GB" sz="1400" b="1" dirty="0"/>
              <a:t>Goblygiadau beichiogrwydd cudd </a:t>
            </a:r>
            <a:endParaRPr lang="en-GB" sz="1400" dirty="0"/>
          </a:p>
          <a:p>
            <a:pPr lvl="0"/>
            <a:r>
              <a:rPr lang="cy-GB" sz="1400" dirty="0"/>
              <a:t>Gall beichiogrwydd gynrychioli ‘argyfwng’ i rai merched. </a:t>
            </a:r>
            <a:endParaRPr lang="en-GB" sz="1400" dirty="0"/>
          </a:p>
          <a:p>
            <a:pPr lvl="0"/>
            <a:r>
              <a:rPr lang="cy-GB" sz="1400" dirty="0"/>
              <a:t>Gall diffyg gofal </a:t>
            </a:r>
            <a:r>
              <a:rPr lang="cy-GB" sz="1400" dirty="0" err="1"/>
              <a:t>cynenedigol</a:t>
            </a:r>
            <a:r>
              <a:rPr lang="cy-GB" sz="1400" dirty="0"/>
              <a:t> olygu nad all risgiau posib i’r </a:t>
            </a:r>
            <a:r>
              <a:rPr lang="cy-GB" sz="1400" dirty="0" err="1"/>
              <a:t>fam</a:t>
            </a:r>
            <a:r>
              <a:rPr lang="cy-GB" sz="1400" dirty="0"/>
              <a:t> a’r babi gael eu darganfod. </a:t>
            </a:r>
            <a:endParaRPr lang="en-GB" sz="1400" dirty="0"/>
          </a:p>
          <a:p>
            <a:pPr lvl="0"/>
            <a:r>
              <a:rPr lang="cy-GB" sz="1400" dirty="0"/>
              <a:t>Ni fydd cyflyrau meddygol sylfaenol a phroblemau obstetreg yn cael eu datgelu os nad oes gofal </a:t>
            </a:r>
            <a:r>
              <a:rPr lang="cy-GB" sz="1400" dirty="0" err="1"/>
              <a:t>cynenedigol</a:t>
            </a:r>
            <a:r>
              <a:rPr lang="cy-GB" sz="1400" dirty="0"/>
              <a:t> yn cael ei </a:t>
            </a:r>
            <a:r>
              <a:rPr lang="cy-GB" sz="1400" dirty="0" err="1"/>
              <a:t>geisio</a:t>
            </a:r>
            <a:r>
              <a:rPr lang="cy-GB" sz="1400" dirty="0"/>
              <a:t>. </a:t>
            </a:r>
            <a:endParaRPr lang="en-GB" sz="1400" dirty="0"/>
          </a:p>
          <a:p>
            <a:pPr lvl="0"/>
            <a:r>
              <a:rPr lang="cy-GB" sz="1400" dirty="0"/>
              <a:t>Gall esgoriad heb gymorth fod yn beryglus i’r </a:t>
            </a:r>
            <a:r>
              <a:rPr lang="cy-GB" sz="1400" dirty="0" err="1"/>
              <a:t>fam</a:t>
            </a:r>
            <a:r>
              <a:rPr lang="cy-GB" sz="1400" dirty="0"/>
              <a:t> a’r babi, oherwydd y cymhlethdodau y gall ddod i’r amlwg yn ystod y cyfnod esgor. </a:t>
            </a:r>
            <a:endParaRPr lang="en-GB" sz="1400" dirty="0"/>
          </a:p>
          <a:p>
            <a:endParaRPr lang="en-GB" sz="1400" dirty="0"/>
          </a:p>
        </p:txBody>
      </p:sp>
      <p:sp>
        <p:nvSpPr>
          <p:cNvPr id="4" name="Content Placeholder 3"/>
          <p:cNvSpPr>
            <a:spLocks noGrp="1"/>
          </p:cNvSpPr>
          <p:nvPr>
            <p:ph sz="half" idx="2"/>
          </p:nvPr>
        </p:nvSpPr>
        <p:spPr>
          <a:xfrm>
            <a:off x="7187035" y="2133600"/>
            <a:ext cx="4313864" cy="3777622"/>
          </a:xfrm>
        </p:spPr>
        <p:txBody>
          <a:bodyPr>
            <a:noAutofit/>
          </a:bodyPr>
          <a:lstStyle/>
          <a:p>
            <a:pPr marL="0" indent="0">
              <a:buNone/>
            </a:pPr>
            <a:endParaRPr lang="en-GB" sz="1400" dirty="0"/>
          </a:p>
          <a:p>
            <a:r>
              <a:rPr lang="en-GB" sz="1400" b="1" dirty="0"/>
              <a:t>Implications of concealed pregnancy </a:t>
            </a:r>
            <a:endParaRPr lang="en-GB" sz="1400" dirty="0"/>
          </a:p>
          <a:p>
            <a:r>
              <a:rPr lang="en-GB" sz="1400" dirty="0"/>
              <a:t>Pregnancy can represent a ‘crisis’ for some women. </a:t>
            </a:r>
          </a:p>
          <a:p>
            <a:r>
              <a:rPr lang="en-GB" sz="1400" dirty="0"/>
              <a:t>Lack of antenatal care can mean that potential risks to mother and baby may not be detected. </a:t>
            </a:r>
          </a:p>
          <a:p>
            <a:r>
              <a:rPr lang="en-GB" sz="1400" dirty="0"/>
              <a:t>Underlying medical conditions and obstetric problems will not be revealed if antenatal care is not sought. </a:t>
            </a:r>
          </a:p>
          <a:p>
            <a:r>
              <a:rPr lang="en-GB" sz="1400" dirty="0"/>
              <a:t>An unassisted delivery can be very dangerous for both mother and baby, due to complications that can occur during labour and the delivery. </a:t>
            </a:r>
          </a:p>
        </p:txBody>
      </p:sp>
    </p:spTree>
    <p:extLst>
      <p:ext uri="{BB962C8B-B14F-4D97-AF65-F5344CB8AC3E}">
        <p14:creationId xmlns:p14="http://schemas.microsoft.com/office/powerpoint/2010/main" val="51256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24110"/>
            <a:ext cx="9187629" cy="1280890"/>
          </a:xfrm>
        </p:spPr>
        <p:txBody>
          <a:bodyPr>
            <a:normAutofit fontScale="90000"/>
          </a:bodyPr>
          <a:lstStyle/>
          <a:p>
            <a:r>
              <a:rPr lang="nn-NO" dirty="0"/>
              <a:t>3</a:t>
            </a:r>
            <a:r>
              <a:rPr lang="nn-NO" dirty="0" smtClean="0"/>
              <a:t>. </a:t>
            </a:r>
            <a:r>
              <a:rPr lang="nn-NO" dirty="0"/>
              <a:t> </a:t>
            </a:r>
            <a:r>
              <a:rPr lang="nn-NO" dirty="0" smtClean="0"/>
              <a:t> Risgiau               			 	</a:t>
            </a:r>
            <a:r>
              <a:rPr lang="nn-NO" dirty="0"/>
              <a:t> </a:t>
            </a:r>
            <a:r>
              <a:rPr lang="nn-NO" dirty="0" smtClean="0"/>
              <a:t> 3. Risks</a:t>
            </a:r>
            <a:br>
              <a:rPr lang="nn-NO" dirty="0" smtClean="0"/>
            </a:br>
            <a:r>
              <a:rPr lang="nn-NO" dirty="0" smtClean="0"/>
              <a:t>    </a:t>
            </a:r>
            <a:r>
              <a:rPr lang="nn-NO" dirty="0"/>
              <a:t/>
            </a:r>
            <a:br>
              <a:rPr lang="nn-NO" dirty="0"/>
            </a:br>
            <a:endParaRPr lang="nn-NO" dirty="0"/>
          </a:p>
        </p:txBody>
      </p:sp>
      <p:sp>
        <p:nvSpPr>
          <p:cNvPr id="3" name="Content Placeholder 2"/>
          <p:cNvSpPr>
            <a:spLocks noGrp="1"/>
          </p:cNvSpPr>
          <p:nvPr>
            <p:ph sz="half" idx="1"/>
          </p:nvPr>
        </p:nvSpPr>
        <p:spPr>
          <a:xfrm>
            <a:off x="2422958" y="1570405"/>
            <a:ext cx="4313864" cy="5107486"/>
          </a:xfrm>
        </p:spPr>
        <p:txBody>
          <a:bodyPr>
            <a:normAutofit/>
          </a:bodyPr>
          <a:lstStyle/>
          <a:p>
            <a:pPr lvl="0"/>
            <a:r>
              <a:rPr lang="cy-GB" b="1" dirty="0"/>
              <a:t>Ffactorau risg er ystyriaeth gweithwyr proffesiynol: </a:t>
            </a:r>
            <a:endParaRPr lang="en-GB" dirty="0"/>
          </a:p>
          <a:p>
            <a:pPr lvl="0"/>
            <a:r>
              <a:rPr lang="cy-GB" dirty="0"/>
              <a:t>Mae chwilfrydedd proffesiynol yn allweddol i ddatgelu achosion beichiogrwydd cudd. Gall amryw ffactor effeithio parodrwydd mamau beichiog i ymgysylltu â gwasanaethau. Gall  ‘rhain gynnwys: </a:t>
            </a:r>
            <a:endParaRPr lang="en-GB" dirty="0"/>
          </a:p>
          <a:p>
            <a:pPr lvl="0"/>
            <a:r>
              <a:rPr lang="cy-GB" dirty="0"/>
              <a:t>Cam-drin domestig	 </a:t>
            </a:r>
            <a:endParaRPr lang="en-GB" dirty="0"/>
          </a:p>
          <a:p>
            <a:pPr lvl="0"/>
            <a:r>
              <a:rPr lang="cy-GB" dirty="0"/>
              <a:t>Trais rhywiol </a:t>
            </a:r>
            <a:endParaRPr lang="en-GB" dirty="0"/>
          </a:p>
          <a:p>
            <a:pPr lvl="0"/>
            <a:r>
              <a:rPr lang="cy-GB" dirty="0"/>
              <a:t>Ynysu </a:t>
            </a:r>
            <a:endParaRPr lang="en-GB" dirty="0"/>
          </a:p>
          <a:p>
            <a:pPr lvl="0"/>
            <a:r>
              <a:rPr lang="cy-GB" dirty="0"/>
              <a:t>Cam-drin rhywiol </a:t>
            </a:r>
            <a:endParaRPr lang="en-GB" dirty="0"/>
          </a:p>
          <a:p>
            <a:pPr lvl="0"/>
            <a:r>
              <a:rPr lang="cy-GB" dirty="0"/>
              <a:t>Annerbynioldeb cymdeithasol </a:t>
            </a:r>
            <a:endParaRPr lang="en-GB" dirty="0"/>
          </a:p>
          <a:p>
            <a:endParaRPr lang="en-GB" dirty="0"/>
          </a:p>
        </p:txBody>
      </p:sp>
      <p:sp>
        <p:nvSpPr>
          <p:cNvPr id="4" name="Content Placeholder 3"/>
          <p:cNvSpPr>
            <a:spLocks noGrp="1"/>
          </p:cNvSpPr>
          <p:nvPr>
            <p:ph sz="half" idx="2"/>
          </p:nvPr>
        </p:nvSpPr>
        <p:spPr>
          <a:xfrm>
            <a:off x="7099899" y="1283251"/>
            <a:ext cx="4313864" cy="5200676"/>
          </a:xfrm>
        </p:spPr>
        <p:txBody>
          <a:bodyPr>
            <a:normAutofit/>
          </a:bodyPr>
          <a:lstStyle/>
          <a:p>
            <a:pPr marL="0" indent="0">
              <a:buNone/>
            </a:pPr>
            <a:endParaRPr lang="en-GB" dirty="0"/>
          </a:p>
          <a:p>
            <a:r>
              <a:rPr lang="en-GB" b="1" dirty="0"/>
              <a:t>Risk factors for professionals to consider: </a:t>
            </a:r>
            <a:endParaRPr lang="en-GB" dirty="0"/>
          </a:p>
          <a:p>
            <a:r>
              <a:rPr lang="en-GB" dirty="0"/>
              <a:t>Professional curiosity is key to uncovering the cause of concealed pregnancy. Various factors may affect an expectant mothers willingness to engage with services, these may include: </a:t>
            </a:r>
          </a:p>
          <a:p>
            <a:r>
              <a:rPr lang="en-GB" dirty="0"/>
              <a:t>Domestic Abuse </a:t>
            </a:r>
          </a:p>
          <a:p>
            <a:r>
              <a:rPr lang="en-GB" dirty="0"/>
              <a:t>Rape </a:t>
            </a:r>
            <a:endParaRPr lang="en-GB" dirty="0" smtClean="0"/>
          </a:p>
          <a:p>
            <a:r>
              <a:rPr lang="en-GB" dirty="0" smtClean="0"/>
              <a:t>Isolation </a:t>
            </a:r>
            <a:endParaRPr lang="en-GB" dirty="0"/>
          </a:p>
          <a:p>
            <a:r>
              <a:rPr lang="en-GB" dirty="0"/>
              <a:t>Sexual Abuse </a:t>
            </a:r>
            <a:endParaRPr lang="en-GB" dirty="0" smtClean="0"/>
          </a:p>
          <a:p>
            <a:r>
              <a:rPr lang="en-GB" dirty="0" smtClean="0"/>
              <a:t>Social </a:t>
            </a:r>
            <a:r>
              <a:rPr lang="en-GB" dirty="0"/>
              <a:t>unacceptability </a:t>
            </a:r>
            <a:endParaRPr lang="en-GB" b="1" dirty="0"/>
          </a:p>
        </p:txBody>
      </p:sp>
    </p:spTree>
    <p:extLst>
      <p:ext uri="{BB962C8B-B14F-4D97-AF65-F5344CB8AC3E}">
        <p14:creationId xmlns:p14="http://schemas.microsoft.com/office/powerpoint/2010/main" val="149480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8346" y="624110"/>
            <a:ext cx="9376266" cy="1280890"/>
          </a:xfrm>
        </p:spPr>
        <p:txBody>
          <a:bodyPr>
            <a:normAutofit/>
          </a:bodyPr>
          <a:lstStyle/>
          <a:p>
            <a:r>
              <a:rPr lang="nn-NO" sz="3200" dirty="0"/>
              <a:t>4</a:t>
            </a:r>
            <a:r>
              <a:rPr lang="nn-NO" sz="3200" dirty="0" smtClean="0"/>
              <a:t>. 	 Risgiau										4. Risks </a:t>
            </a:r>
            <a:endParaRPr lang="en-GB" sz="3200" dirty="0"/>
          </a:p>
        </p:txBody>
      </p:sp>
      <p:sp>
        <p:nvSpPr>
          <p:cNvPr id="3" name="Content Placeholder 2"/>
          <p:cNvSpPr>
            <a:spLocks noGrp="1"/>
          </p:cNvSpPr>
          <p:nvPr>
            <p:ph sz="half" idx="1"/>
          </p:nvPr>
        </p:nvSpPr>
        <p:spPr>
          <a:xfrm>
            <a:off x="2128346" y="1905000"/>
            <a:ext cx="4313864" cy="3777622"/>
          </a:xfrm>
        </p:spPr>
        <p:txBody>
          <a:bodyPr>
            <a:normAutofit/>
          </a:bodyPr>
          <a:lstStyle/>
          <a:p>
            <a:r>
              <a:rPr lang="cy-GB" dirty="0"/>
              <a:t>Mae angen archwilio’r amgylchiadau sy’n arwain at guddio beichiogrwydd yn unigol, oherwydd gall merched sy’n cuddio eu beichiogrwydd brofi gofid seicolegol cymhleth, ofn ac unigedd </a:t>
            </a:r>
            <a:endParaRPr lang="en-GB" dirty="0"/>
          </a:p>
          <a:p>
            <a:endParaRPr lang="en-GB" dirty="0"/>
          </a:p>
        </p:txBody>
      </p:sp>
      <p:sp>
        <p:nvSpPr>
          <p:cNvPr id="4" name="Content Placeholder 3"/>
          <p:cNvSpPr>
            <a:spLocks noGrp="1"/>
          </p:cNvSpPr>
          <p:nvPr>
            <p:ph sz="half" idx="2"/>
          </p:nvPr>
        </p:nvSpPr>
        <p:spPr>
          <a:xfrm>
            <a:off x="7190748" y="1530476"/>
            <a:ext cx="4313864" cy="3777622"/>
          </a:xfrm>
        </p:spPr>
        <p:txBody>
          <a:bodyPr>
            <a:normAutofit/>
          </a:bodyPr>
          <a:lstStyle/>
          <a:p>
            <a:pPr marL="0" indent="0">
              <a:buNone/>
            </a:pPr>
            <a:endParaRPr lang="en-GB" sz="2000" dirty="0"/>
          </a:p>
          <a:p>
            <a:r>
              <a:rPr lang="en-GB" sz="2000" dirty="0"/>
              <a:t>The circumstances leading to concealment of pregnancy need to be explored individually, as women who conceal their pregnancy may experience complex psychological distress, fear and isolation </a:t>
            </a:r>
          </a:p>
        </p:txBody>
      </p:sp>
    </p:spTree>
    <p:extLst>
      <p:ext uri="{BB962C8B-B14F-4D97-AF65-F5344CB8AC3E}">
        <p14:creationId xmlns:p14="http://schemas.microsoft.com/office/powerpoint/2010/main" val="415933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100" y="624110"/>
            <a:ext cx="9307511" cy="1280890"/>
          </a:xfrm>
        </p:spPr>
        <p:txBody>
          <a:bodyPr>
            <a:normAutofit fontScale="90000"/>
          </a:bodyPr>
          <a:lstStyle/>
          <a:p>
            <a:r>
              <a:rPr lang="en-GB" dirty="0" smtClean="0"/>
              <a:t>5. 	</a:t>
            </a:r>
            <a:r>
              <a:rPr lang="en-GB" dirty="0" err="1" smtClean="0"/>
              <a:t>Risgiau</a:t>
            </a:r>
            <a:r>
              <a:rPr lang="en-GB" dirty="0" smtClean="0"/>
              <a:t>									5. Risks</a:t>
            </a:r>
            <a:r>
              <a:rPr lang="en-GB" dirty="0"/>
              <a:t>				</a:t>
            </a:r>
            <a:r>
              <a:rPr lang="en-GB" dirty="0" smtClean="0"/>
              <a:t>	</a:t>
            </a:r>
            <a:r>
              <a:rPr lang="en-GB" dirty="0"/>
              <a:t/>
            </a:r>
            <a:br>
              <a:rPr lang="en-GB" dirty="0"/>
            </a:br>
            <a:r>
              <a:rPr lang="en-GB" dirty="0"/>
              <a:t/>
            </a:r>
            <a:br>
              <a:rPr lang="en-GB" dirty="0"/>
            </a:br>
            <a:endParaRPr lang="en-GB" dirty="0"/>
          </a:p>
        </p:txBody>
      </p:sp>
      <p:sp>
        <p:nvSpPr>
          <p:cNvPr id="3" name="Content Placeholder 2"/>
          <p:cNvSpPr>
            <a:spLocks noGrp="1"/>
          </p:cNvSpPr>
          <p:nvPr>
            <p:ph sz="half" idx="1"/>
          </p:nvPr>
        </p:nvSpPr>
        <p:spPr>
          <a:xfrm>
            <a:off x="2352609" y="1797728"/>
            <a:ext cx="4313864" cy="3777622"/>
          </a:xfrm>
        </p:spPr>
        <p:txBody>
          <a:bodyPr>
            <a:normAutofit lnSpcReduction="10000"/>
          </a:bodyPr>
          <a:lstStyle/>
          <a:p>
            <a:pPr lvl="0"/>
            <a:r>
              <a:rPr lang="cy-GB" sz="1700" dirty="0"/>
              <a:t>Pan mae beichiogrwydd yn cael ei ddatgelu, y cwestiwn allweddol yw ‘</a:t>
            </a:r>
            <a:r>
              <a:rPr lang="cy-GB" sz="1700" i="1" dirty="0"/>
              <a:t>pam wrthodwyd neu cuddiwyd y beichiogrwydd a pha gefnogaeth sydd ei angen ar y </a:t>
            </a:r>
            <a:r>
              <a:rPr lang="cy-GB" sz="1700" i="1" dirty="0" err="1"/>
              <a:t>fam</a:t>
            </a:r>
            <a:r>
              <a:rPr lang="cy-GB" sz="1700" i="1" dirty="0"/>
              <a:t> a'r babi sydd heb ei eni?’ </a:t>
            </a:r>
            <a:endParaRPr lang="en-GB" sz="1700" dirty="0"/>
          </a:p>
          <a:p>
            <a:pPr lvl="0"/>
            <a:r>
              <a:rPr lang="cy-GB" sz="1700" dirty="0"/>
              <a:t>Sicrhau bod atgyfeiriad yn cael ei wneud i’r gwasanaeth bydwreigiaeth. </a:t>
            </a:r>
            <a:endParaRPr lang="en-GB" sz="1700" dirty="0"/>
          </a:p>
          <a:p>
            <a:pPr lvl="0"/>
            <a:r>
              <a:rPr lang="cy-GB" sz="1700" dirty="0"/>
              <a:t>Dan yr amgylchiadau hyn, bydd lles y plentyn sydd heb ei eni’n gwrth-wneud hawl y </a:t>
            </a:r>
            <a:r>
              <a:rPr lang="cy-GB" sz="1700" dirty="0" err="1"/>
              <a:t>fam</a:t>
            </a:r>
            <a:r>
              <a:rPr lang="cy-GB" sz="1700" dirty="0"/>
              <a:t> i gyfrinachedd. </a:t>
            </a:r>
            <a:endParaRPr lang="en-GB" sz="1700" dirty="0"/>
          </a:p>
          <a:p>
            <a:endParaRPr lang="en-GB" sz="1700" dirty="0"/>
          </a:p>
        </p:txBody>
      </p:sp>
      <p:sp>
        <p:nvSpPr>
          <p:cNvPr id="4" name="Content Placeholder 3"/>
          <p:cNvSpPr>
            <a:spLocks noGrp="1"/>
          </p:cNvSpPr>
          <p:nvPr>
            <p:ph sz="half" idx="2"/>
          </p:nvPr>
        </p:nvSpPr>
        <p:spPr>
          <a:xfrm>
            <a:off x="7079911" y="1385455"/>
            <a:ext cx="4313864" cy="3777622"/>
          </a:xfrm>
        </p:spPr>
        <p:txBody>
          <a:bodyPr>
            <a:normAutofit lnSpcReduction="10000"/>
          </a:bodyPr>
          <a:lstStyle/>
          <a:p>
            <a:pPr marL="0" indent="0">
              <a:buNone/>
            </a:pPr>
            <a:endParaRPr lang="en-GB" dirty="0"/>
          </a:p>
          <a:p>
            <a:r>
              <a:rPr lang="en-GB" dirty="0"/>
              <a:t>When a pregnancy is revealed the key question is </a:t>
            </a:r>
            <a:r>
              <a:rPr lang="en-GB" i="1" dirty="0"/>
              <a:t>'why has this pregnancy been denied or concealed and what support does the mother and unborn baby need?’ </a:t>
            </a:r>
            <a:endParaRPr lang="en-GB" dirty="0"/>
          </a:p>
          <a:p>
            <a:r>
              <a:rPr lang="en-GB" dirty="0"/>
              <a:t>Ensure a referral is made to the midwifery service. </a:t>
            </a:r>
          </a:p>
          <a:p>
            <a:r>
              <a:rPr lang="en-GB" dirty="0"/>
              <a:t>In these circumstances the welfare of the unborn child will override the mother's right to confidentiality. </a:t>
            </a:r>
            <a:endParaRPr lang="en-GB" u="sng" dirty="0"/>
          </a:p>
        </p:txBody>
      </p:sp>
    </p:spTree>
    <p:extLst>
      <p:ext uri="{BB962C8B-B14F-4D97-AF65-F5344CB8AC3E}">
        <p14:creationId xmlns:p14="http://schemas.microsoft.com/office/powerpoint/2010/main" val="1715438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7</a:t>
            </a:r>
            <a:r>
              <a:rPr lang="en-GB" dirty="0" smtClean="0"/>
              <a:t>.  	</a:t>
            </a:r>
            <a:r>
              <a:rPr lang="en-GB" dirty="0" err="1" smtClean="0"/>
              <a:t>Risgiau</a:t>
            </a:r>
            <a:r>
              <a:rPr lang="en-GB" dirty="0" smtClean="0"/>
              <a:t>							7. Risks</a:t>
            </a:r>
            <a:r>
              <a:rPr lang="en-GB" dirty="0"/>
              <a:t/>
            </a:r>
            <a:br>
              <a:rPr lang="en-GB" dirty="0"/>
            </a:br>
            <a:r>
              <a:rPr lang="en-GB" dirty="0"/>
              <a:t/>
            </a:r>
            <a:br>
              <a:rPr lang="en-GB" dirty="0"/>
            </a:br>
            <a:r>
              <a:rPr lang="en-GB" dirty="0"/>
              <a:t/>
            </a:r>
            <a:br>
              <a:rPr lang="en-GB" dirty="0"/>
            </a:br>
            <a:endParaRPr lang="en-GB" dirty="0"/>
          </a:p>
        </p:txBody>
      </p:sp>
      <p:sp>
        <p:nvSpPr>
          <p:cNvPr id="3" name="Content Placeholder 2"/>
          <p:cNvSpPr>
            <a:spLocks noGrp="1"/>
          </p:cNvSpPr>
          <p:nvPr>
            <p:ph sz="half" idx="1"/>
          </p:nvPr>
        </p:nvSpPr>
        <p:spPr>
          <a:xfrm>
            <a:off x="2440524" y="1670212"/>
            <a:ext cx="4313864" cy="3777622"/>
          </a:xfrm>
        </p:spPr>
        <p:txBody>
          <a:bodyPr>
            <a:normAutofit fontScale="92500" lnSpcReduction="10000"/>
          </a:bodyPr>
          <a:lstStyle/>
          <a:p>
            <a:pPr lvl="0"/>
            <a:r>
              <a:rPr lang="cy-GB" dirty="0"/>
              <a:t>Nid yw cyfraith y DU yn deddfu ar gyfer hawliau’r babi heb ei eni. Dan rhai amgylchiadau, gall asiantaethau neu unigolion rhagweld y tebygolrwydd o niwed sylweddol mewn perthynas </a:t>
            </a:r>
            <a:r>
              <a:rPr lang="cy-GB" dirty="0" err="1"/>
              <a:t>â’r</a:t>
            </a:r>
            <a:r>
              <a:rPr lang="cy-GB" dirty="0"/>
              <a:t> babi sydd heb ei eni.</a:t>
            </a:r>
            <a:endParaRPr lang="en-GB" dirty="0"/>
          </a:p>
          <a:p>
            <a:pPr lvl="0"/>
            <a:r>
              <a:rPr lang="cy-GB" dirty="0"/>
              <a:t>Er nad yw’r gyfraith yn adnabod babi heb ei eni fel endid cyfreithiol, </a:t>
            </a:r>
            <a:r>
              <a:rPr lang="cy-GB" b="1" dirty="0"/>
              <a:t>ni ddylai hyn atal rhoi cynlluniau ar waith i amddiffyn y babi rhag niwed yn ystod beichiogrwydd ac ar ôl ei enedigaeth.</a:t>
            </a:r>
            <a:r>
              <a:rPr lang="cy-GB" dirty="0"/>
              <a:t> </a:t>
            </a:r>
            <a:endParaRPr lang="en-GB" dirty="0"/>
          </a:p>
          <a:p>
            <a:endParaRPr lang="en-GB" dirty="0"/>
          </a:p>
        </p:txBody>
      </p:sp>
      <p:sp>
        <p:nvSpPr>
          <p:cNvPr id="4" name="Content Placeholder 3"/>
          <p:cNvSpPr>
            <a:spLocks noGrp="1"/>
          </p:cNvSpPr>
          <p:nvPr>
            <p:ph sz="half" idx="2"/>
          </p:nvPr>
        </p:nvSpPr>
        <p:spPr>
          <a:xfrm>
            <a:off x="7190747" y="1264555"/>
            <a:ext cx="4313864" cy="3777622"/>
          </a:xfrm>
        </p:spPr>
        <p:txBody>
          <a:bodyPr>
            <a:normAutofit fontScale="92500" lnSpcReduction="10000"/>
          </a:bodyPr>
          <a:lstStyle/>
          <a:p>
            <a:pPr marL="0" indent="0">
              <a:buNone/>
            </a:pPr>
            <a:endParaRPr lang="en-GB" dirty="0"/>
          </a:p>
          <a:p>
            <a:r>
              <a:rPr lang="en-GB" dirty="0"/>
              <a:t>UK law does not legislate for the rights of the unborn baby. In some circumstances, agencies or individuals are able to anticipate the likelihood of significant harm with regard to an expected </a:t>
            </a:r>
            <a:r>
              <a:rPr lang="en-GB" dirty="0" smtClean="0"/>
              <a:t>baby.</a:t>
            </a:r>
          </a:p>
          <a:p>
            <a:r>
              <a:rPr lang="en-GB" dirty="0" smtClean="0"/>
              <a:t>Although </a:t>
            </a:r>
            <a:r>
              <a:rPr lang="en-GB" dirty="0"/>
              <a:t>the law does not identify an unborn baby as a separate legal entity, </a:t>
            </a:r>
            <a:r>
              <a:rPr lang="en-GB" b="1" dirty="0"/>
              <a:t>this should not prevent plans being made and put into place to protect the baby from harm both during pregnancy and after the birth.</a:t>
            </a:r>
            <a:r>
              <a:rPr lang="en-GB" dirty="0"/>
              <a:t> </a:t>
            </a:r>
          </a:p>
          <a:p>
            <a:endParaRPr lang="en-GB" u="sng" dirty="0"/>
          </a:p>
        </p:txBody>
      </p:sp>
    </p:spTree>
    <p:extLst>
      <p:ext uri="{BB962C8B-B14F-4D97-AF65-F5344CB8AC3E}">
        <p14:creationId xmlns:p14="http://schemas.microsoft.com/office/powerpoint/2010/main" val="3977919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822" y="624110"/>
            <a:ext cx="9604790" cy="1280890"/>
          </a:xfrm>
        </p:spPr>
        <p:txBody>
          <a:bodyPr>
            <a:normAutofit/>
          </a:bodyPr>
          <a:lstStyle/>
          <a:p>
            <a:r>
              <a:rPr lang="cy-GB" sz="3200" dirty="0" smtClean="0"/>
              <a:t>7.Gwybodaeth Bellach    </a:t>
            </a:r>
            <a:r>
              <a:rPr lang="en-GB" sz="3200" dirty="0" smtClean="0"/>
              <a:t>7.Further Information</a:t>
            </a:r>
            <a:r>
              <a:rPr lang="en-GB" sz="3200" dirty="0"/>
              <a:t/>
            </a:r>
            <a:br>
              <a:rPr lang="en-GB" sz="3200" dirty="0"/>
            </a:br>
            <a:endParaRPr lang="en-GB" sz="3200" dirty="0"/>
          </a:p>
        </p:txBody>
      </p:sp>
      <p:sp>
        <p:nvSpPr>
          <p:cNvPr id="3" name="Content Placeholder 2"/>
          <p:cNvSpPr>
            <a:spLocks noGrp="1"/>
          </p:cNvSpPr>
          <p:nvPr>
            <p:ph sz="half" idx="1"/>
          </p:nvPr>
        </p:nvSpPr>
        <p:spPr>
          <a:xfrm>
            <a:off x="2007321" y="1877291"/>
            <a:ext cx="4313864" cy="3777622"/>
          </a:xfrm>
        </p:spPr>
        <p:txBody>
          <a:bodyPr>
            <a:normAutofit/>
          </a:bodyPr>
          <a:lstStyle/>
          <a:p>
            <a:r>
              <a:rPr lang="cy-GB" sz="2400" dirty="0"/>
              <a:t>Cyfeiriwch at </a:t>
            </a:r>
            <a:r>
              <a:rPr lang="cy-GB" sz="2400" dirty="0" err="1"/>
              <a:t>Fwrdd</a:t>
            </a:r>
            <a:r>
              <a:rPr lang="cy-GB" sz="2400" dirty="0"/>
              <a:t> Diogelu Gogledd Cymru – dogfen llwybr </a:t>
            </a:r>
            <a:r>
              <a:rPr lang="cy-GB" sz="2400" dirty="0" err="1"/>
              <a:t>Cynenedigol</a:t>
            </a:r>
            <a:r>
              <a:rPr lang="cy-GB" sz="2400" dirty="0"/>
              <a:t> </a:t>
            </a:r>
            <a:r>
              <a:rPr lang="cy-GB" sz="2400" dirty="0" err="1"/>
              <a:t>Amlasiantaethol</a:t>
            </a:r>
            <a:r>
              <a:rPr lang="cy-GB" sz="2400" dirty="0"/>
              <a:t> </a:t>
            </a:r>
            <a:endParaRPr lang="en-GB" sz="2400" dirty="0"/>
          </a:p>
          <a:p>
            <a:r>
              <a:rPr lang="cy-GB" sz="2400" u="sng" dirty="0">
                <a:hlinkClick r:id="rId2"/>
              </a:rPr>
              <a:t>https://www.northwalessafeguardingboard.wales/policies-and-procedures-children</a:t>
            </a:r>
            <a:r>
              <a:rPr lang="cy-GB" sz="2400" dirty="0"/>
              <a:t> </a:t>
            </a:r>
            <a:r>
              <a:rPr lang="cy-GB" sz="2400" u="sng" dirty="0">
                <a:hlinkClick r:id="rId3"/>
              </a:rPr>
              <a:t>/</a:t>
            </a:r>
            <a:r>
              <a:rPr lang="cy-GB" sz="2400" dirty="0"/>
              <a:t> </a:t>
            </a:r>
            <a:endParaRPr lang="en-GB" sz="2400" dirty="0"/>
          </a:p>
          <a:p>
            <a:endParaRPr lang="en-GB" sz="2400" dirty="0"/>
          </a:p>
        </p:txBody>
      </p:sp>
      <p:sp>
        <p:nvSpPr>
          <p:cNvPr id="4" name="Content Placeholder 3"/>
          <p:cNvSpPr>
            <a:spLocks noGrp="1"/>
          </p:cNvSpPr>
          <p:nvPr>
            <p:ph sz="half" idx="2"/>
          </p:nvPr>
        </p:nvSpPr>
        <p:spPr>
          <a:xfrm>
            <a:off x="7382721" y="1877291"/>
            <a:ext cx="4475736" cy="3681344"/>
          </a:xfrm>
        </p:spPr>
        <p:txBody>
          <a:bodyPr>
            <a:normAutofit/>
          </a:bodyPr>
          <a:lstStyle/>
          <a:p>
            <a:pPr marL="0" indent="0">
              <a:buNone/>
            </a:pPr>
            <a:r>
              <a:rPr lang="en-GB" sz="2400" dirty="0" smtClean="0"/>
              <a:t>Please refer to the North Wales Safeguarding Board – Multi Agency Pre Birth pathway document </a:t>
            </a:r>
          </a:p>
          <a:p>
            <a:pPr marL="0" indent="0">
              <a:buNone/>
            </a:pPr>
            <a:r>
              <a:rPr lang="en-GB" sz="2400" dirty="0">
                <a:hlinkClick r:id="rId3"/>
              </a:rPr>
              <a:t>https://www.northwalessafeguardingboard.wales/policies-and-procedures-children</a:t>
            </a:r>
            <a:r>
              <a:rPr lang="en-GB" sz="2400" dirty="0" smtClean="0">
                <a:hlinkClick r:id="rId3"/>
              </a:rPr>
              <a:t>/</a:t>
            </a:r>
            <a:endParaRPr lang="en-GB" sz="2400" dirty="0" smtClean="0"/>
          </a:p>
          <a:p>
            <a:pPr marL="0" indent="0">
              <a:buNone/>
            </a:pPr>
            <a:endParaRPr lang="en-GB" sz="2400" dirty="0" smtClean="0"/>
          </a:p>
        </p:txBody>
      </p:sp>
    </p:spTree>
    <p:extLst>
      <p:ext uri="{BB962C8B-B14F-4D97-AF65-F5344CB8AC3E}">
        <p14:creationId xmlns:p14="http://schemas.microsoft.com/office/powerpoint/2010/main" val="4004014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262</TotalTime>
  <Words>726</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  BRIFF 7 MUNUD   Beichiogrwydd Cudd  Concealed Pregnancies  7 MINUTE BRIEFING</vt:lpstr>
      <vt:lpstr>1. Cyflwyniad      1. Introduction</vt:lpstr>
      <vt:lpstr>2. Goblygiadau   2. Implications</vt:lpstr>
      <vt:lpstr>3.   Risgiau                      3. Risks      </vt:lpstr>
      <vt:lpstr>4.   Risgiau          4. Risks </vt:lpstr>
      <vt:lpstr>5.  Risgiau         5. Risks       </vt:lpstr>
      <vt:lpstr>7.   Risgiau       7. Risks   </vt:lpstr>
      <vt:lpstr>7.Gwybodaeth Bellach    7.Further Information </vt:lpstr>
    </vt:vector>
  </TitlesOfParts>
  <Company>Denbighshire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Pauline Bird</cp:lastModifiedBy>
  <cp:revision>40</cp:revision>
  <dcterms:created xsi:type="dcterms:W3CDTF">2017-10-11T14:35:31Z</dcterms:created>
  <dcterms:modified xsi:type="dcterms:W3CDTF">2019-08-30T10:23:34Z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DOC-ID">
    <vt:lpwstr>f17d78720db24360b63a8841be584331</vt:lpwstr>
  </property>
  <property fmtid="{D5CDD505-2E9C-101B-9397-08002B2CF9AE}" pid="3" name="SW-CLASSIFICATION-ID">
    <vt:lpwstr>OfficialLabel</vt:lpwstr>
  </property>
  <property fmtid="{D5CDD505-2E9C-101B-9397-08002B2CF9AE}" pid="4" name="SW-CLASSIFIED-BY">
    <vt:lpwstr>fiona.williams@conwy.gov.uk</vt:lpwstr>
  </property>
  <property fmtid="{D5CDD505-2E9C-101B-9397-08002B2CF9AE}" pid="5" name="SW-CLASSIFICATION-DATE">
    <vt:lpwstr>2019-08-28T10:16:24.7549202Z</vt:lpwstr>
  </property>
  <property fmtid="{D5CDD505-2E9C-101B-9397-08002B2CF9AE}" pid="6" name="SW-META-DATA">
    <vt:lpwstr>!!!EGSTAMP:6153e670-182e-4ac4-86db-6bc520f0a05b:OfficialLabel;S=0;DESCRIPTION=Non-Sensitive!!!</vt:lpwstr>
  </property>
  <property fmtid="{D5CDD505-2E9C-101B-9397-08002B2CF9AE}" pid="7" name="SW-CLASSIFY-HEADER">
    <vt:lpwstr/>
  </property>
  <property fmtid="{D5CDD505-2E9C-101B-9397-08002B2CF9AE}" pid="8" name="SW-CLASSIFY-FOOTER">
    <vt:lpwstr/>
  </property>
  <property fmtid="{D5CDD505-2E9C-101B-9397-08002B2CF9AE}" pid="9" name="SW-CLASSIFY-WATERMARK">
    <vt:lpwstr/>
  </property>
</Properties>
</file>