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003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8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4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1199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91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5749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93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48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9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8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7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3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5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9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8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6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8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922" y="2596769"/>
            <a:ext cx="9448800" cy="306548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>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cy-GB" sz="4400" b="1" dirty="0"/>
              <a:t>Canllaw i deuluoedd ynglŷn â siarad am feithrin perthynas amhriodol (</a:t>
            </a:r>
            <a:r>
              <a:rPr lang="cy-GB" sz="4400" b="1" dirty="0" err="1"/>
              <a:t>grooming</a:t>
            </a:r>
            <a:r>
              <a:rPr lang="cy-GB" sz="4400" b="1" dirty="0"/>
              <a:t>)</a:t>
            </a:r>
            <a:br>
              <a:rPr lang="cy-GB" sz="4400" b="1" dirty="0"/>
            </a:br>
            <a:r>
              <a:rPr lang="cy-GB" sz="4400" b="1" dirty="0"/>
              <a:t/>
            </a:r>
            <a:br>
              <a:rPr lang="cy-GB" sz="4400" b="1" dirty="0"/>
            </a:br>
            <a:r>
              <a:rPr lang="cy-GB" sz="4400" b="1" dirty="0"/>
              <a:t/>
            </a:r>
            <a:br>
              <a:rPr lang="cy-GB" sz="4400" b="1" dirty="0"/>
            </a:br>
            <a:r>
              <a:rPr lang="cy-GB" sz="4400" dirty="0" smtClean="0"/>
              <a:t>BRÎFF</a:t>
            </a:r>
            <a:r>
              <a:rPr lang="cy-GB" sz="4400" b="1" dirty="0" smtClean="0"/>
              <a:t> </a:t>
            </a:r>
            <a:r>
              <a:rPr lang="cy-GB" sz="4400" b="1" dirty="0"/>
              <a:t>7 MUNUD</a:t>
            </a:r>
            <a:endParaRPr lang="en-GB" dirty="0"/>
          </a:p>
        </p:txBody>
      </p:sp>
      <p:pic>
        <p:nvPicPr>
          <p:cNvPr id="4" name="Picture 3" title="Bwrdd Diogelu Gogledd Cyrmu Logo North Wales Safeguarding Board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8676" y="677917"/>
            <a:ext cx="435292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5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Cyflwyniad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y-GB" dirty="0"/>
              <a:t>Mae grŵp Diogelu mewn Addysg Llywodraeth Cymru wedi cynhyrchu nifer o ganllawiau ymarferol ynglŷn ag arferion diogelu ar-lein, ac yn y brîff saith munud hwn am feithrin perthynas amhriodol byddwn yn cyfeirio at y canllaw hwn: </a:t>
            </a:r>
            <a:endParaRPr lang="en-GB" dirty="0"/>
          </a:p>
          <a:p>
            <a:pPr lvl="0"/>
            <a:r>
              <a:rPr lang="cy-GB" dirty="0"/>
              <a:t>Mae bod ar-lein yn rhan bwysig o fywydau’r mwyafrif o bobl ifanc. Mae’n cynnig nifer o gyfleoedd i ddysgu, datblygu’n bersonol, cael cefnogaeth neu gael hwyl diniwed. </a:t>
            </a:r>
            <a:endParaRPr lang="en-GB" dirty="0"/>
          </a:p>
          <a:p>
            <a:pPr lvl="0"/>
            <a:r>
              <a:rPr lang="cy-GB" dirty="0"/>
              <a:t>Mae’r rhan fwyaf o bobl sy’n defnyddio’r rhyngrwyd yn gwneud hynny gyda bwriadau da, ac mae </a:t>
            </a:r>
            <a:r>
              <a:rPr lang="cy-GB" dirty="0" err="1"/>
              <a:t>apiau</a:t>
            </a:r>
            <a:r>
              <a:rPr lang="cy-GB" dirty="0"/>
              <a:t> megis </a:t>
            </a:r>
            <a:r>
              <a:rPr lang="cy-GB" dirty="0" err="1"/>
              <a:t>FaceTime</a:t>
            </a:r>
            <a:r>
              <a:rPr lang="cy-GB" dirty="0"/>
              <a:t>, </a:t>
            </a:r>
            <a:r>
              <a:rPr lang="cy-GB" dirty="0" err="1"/>
              <a:t>WhatsApp</a:t>
            </a:r>
            <a:r>
              <a:rPr lang="cy-GB" dirty="0"/>
              <a:t> a </a:t>
            </a:r>
            <a:r>
              <a:rPr lang="cy-GB" dirty="0" err="1"/>
              <a:t>Skype</a:t>
            </a:r>
            <a:r>
              <a:rPr lang="cy-GB" dirty="0"/>
              <a:t> yn ffyrdd poblogaidd o gadw mewn cysylltiad gyda ffrindiau a theulu. </a:t>
            </a:r>
            <a:endParaRPr lang="en-GB" dirty="0"/>
          </a:p>
          <a:p>
            <a:r>
              <a:rPr lang="cy-GB" dirty="0"/>
              <a:t>Ond tra bod rhai unigolion eisiau sgwrsio’n ddidwyll, mae lleiafrif bach o bobl yn defnyddio’r rhyngrwyd i gysylltu â phlant er mwyn eu cam-drin yn rhywiol – naill ai trwy negeseuon fideo neu rannu lluniau ar-lein, neu trwy gwrdd â nhw wyneb yn wyneb.</a:t>
            </a:r>
            <a:r>
              <a:rPr lang="en-GB" dirty="0" smtClean="0"/>
              <a:t>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5134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b="1" dirty="0" smtClean="0"/>
              <a:t>Beth </a:t>
            </a:r>
            <a:r>
              <a:rPr lang="en-GB" b="1" dirty="0" err="1" smtClean="0"/>
              <a:t>yw</a:t>
            </a:r>
            <a:r>
              <a:rPr lang="en-GB" b="1" dirty="0" smtClean="0"/>
              <a:t> </a:t>
            </a:r>
            <a:r>
              <a:rPr lang="en-GB" b="1" dirty="0" err="1" smtClean="0"/>
              <a:t>meithrin</a:t>
            </a:r>
            <a:r>
              <a:rPr lang="en-GB" b="1" dirty="0" smtClean="0"/>
              <a:t> </a:t>
            </a:r>
            <a:r>
              <a:rPr lang="en-GB" b="1" dirty="0" err="1" smtClean="0"/>
              <a:t>perthynas</a:t>
            </a:r>
            <a:r>
              <a:rPr lang="en-GB" b="1" dirty="0" smtClean="0"/>
              <a:t> </a:t>
            </a:r>
            <a:r>
              <a:rPr lang="en-GB" b="1" dirty="0" err="1" smtClean="0"/>
              <a:t>amhriodol</a:t>
            </a:r>
            <a:r>
              <a:rPr lang="en-GB" b="1" dirty="0" smtClean="0"/>
              <a:t>?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y-GB" dirty="0"/>
              <a:t>Mae’r broses o feithrin perthynas amhriodol at bwrpas rhyw yn dechrau fel arfer gyda'r troseddwr yn creu cysylltiadau emosiynol gyda'r plentyn. Efallai y bydd y person hwn yn smalio bod yn ffrind neu gariad i’r plentyn yn gyntaf cyn mynd ymlaen i ddefnyddio’r 'berthynas’ hon – a all deimlo fel perthynas go iawn i'r plentyn - er mwyn dylanwadu arnyn nhw i gymryd rhan mewn gweithgarwch rhywiol. </a:t>
            </a:r>
            <a:endParaRPr lang="en-GB" dirty="0"/>
          </a:p>
          <a:p>
            <a:pPr lvl="0"/>
            <a:r>
              <a:rPr lang="cy-GB" dirty="0"/>
              <a:t>Gall plant gael eu dylanwadu gan rywun y maent yn ei adnabod neu rywun cwbl ddieithr. Sut bynnag y bydd yn digwydd, mae’r troseddwr yn defnyddio amryw o dactegau i gael pŵer a rheolaeth dros ei ddioddefwr. Mae'r rhain yn cynnwys: </a:t>
            </a:r>
            <a:endParaRPr lang="en-GB" dirty="0"/>
          </a:p>
          <a:p>
            <a:pPr lvl="0"/>
            <a:r>
              <a:rPr lang="cy-GB" b="1" dirty="0"/>
              <a:t>sgwrsio’n rhywiol, fflyrtian a rhannu cynnwys pornograffig </a:t>
            </a:r>
            <a:endParaRPr lang="en-GB" dirty="0"/>
          </a:p>
          <a:p>
            <a:pPr lvl="0"/>
            <a:r>
              <a:rPr lang="cy-GB" b="1" dirty="0"/>
              <a:t>lleoli eu hunain mewn ffordd heb nad yw’n rhywiol</a:t>
            </a:r>
            <a:endParaRPr lang="en-GB" dirty="0"/>
          </a:p>
          <a:p>
            <a:pPr lvl="0"/>
            <a:r>
              <a:rPr lang="cy-GB" b="1" dirty="0"/>
              <a:t>llwgrwobrwyo plant gydag anrhegion a chynigion go iawn neu rai rhith </a:t>
            </a:r>
            <a:endParaRPr lang="en-GB" dirty="0"/>
          </a:p>
          <a:p>
            <a:r>
              <a:rPr lang="cy-GB" b="1" dirty="0"/>
              <a:t>canmol, seboni a chodi hyder y plentyn</a:t>
            </a:r>
            <a:r>
              <a:rPr lang="en-GB" b="1" dirty="0" smtClean="0"/>
              <a:t> 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07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Beth </a:t>
            </a:r>
            <a:r>
              <a:rPr lang="en-GB" b="1" dirty="0" err="1" smtClean="0"/>
              <a:t>sy’n</a:t>
            </a:r>
            <a:r>
              <a:rPr lang="en-GB" b="1" dirty="0" smtClean="0"/>
              <a:t> </a:t>
            </a:r>
            <a:r>
              <a:rPr lang="en-GB" b="1" dirty="0" err="1" smtClean="0"/>
              <a:t>gwneud</a:t>
            </a:r>
            <a:r>
              <a:rPr lang="en-GB" b="1" dirty="0" smtClean="0"/>
              <a:t> </a:t>
            </a:r>
            <a:r>
              <a:rPr lang="en-GB" b="1" dirty="0" err="1" smtClean="0"/>
              <a:t>rhai</a:t>
            </a:r>
            <a:r>
              <a:rPr lang="en-GB" b="1" dirty="0" smtClean="0"/>
              <a:t> plant </a:t>
            </a:r>
            <a:r>
              <a:rPr lang="en-GB" b="1" dirty="0" err="1" smtClean="0"/>
              <a:t>yn</a:t>
            </a:r>
            <a:r>
              <a:rPr lang="en-GB" b="1" dirty="0" smtClean="0"/>
              <a:t> </a:t>
            </a:r>
            <a:r>
              <a:rPr lang="en-GB" b="1" dirty="0" err="1" smtClean="0"/>
              <a:t>fwy</a:t>
            </a:r>
            <a:r>
              <a:rPr lang="en-GB" b="1" dirty="0" smtClean="0"/>
              <a:t> </a:t>
            </a:r>
            <a:r>
              <a:rPr lang="en-GB" b="1" dirty="0" err="1" smtClean="0"/>
              <a:t>agored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achos</a:t>
            </a:r>
            <a:r>
              <a:rPr lang="en-GB" b="1" dirty="0" smtClean="0"/>
              <a:t> o </a:t>
            </a:r>
            <a:r>
              <a:rPr lang="en-GB" b="1" dirty="0" err="1" smtClean="0"/>
              <a:t>feithrin</a:t>
            </a:r>
            <a:r>
              <a:rPr lang="en-GB" b="1" dirty="0" smtClean="0"/>
              <a:t> </a:t>
            </a:r>
            <a:r>
              <a:rPr lang="en-GB" b="1" dirty="0" err="1" smtClean="0"/>
              <a:t>perthynas</a:t>
            </a:r>
            <a:r>
              <a:rPr lang="en-GB" b="1" dirty="0" smtClean="0"/>
              <a:t> </a:t>
            </a:r>
            <a:r>
              <a:rPr lang="en-GB" b="1" dirty="0" err="1" smtClean="0"/>
              <a:t>amhriodol</a:t>
            </a:r>
            <a:r>
              <a:rPr lang="en-GB" b="1" dirty="0" smtClean="0"/>
              <a:t>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cy-GB" sz="2400" dirty="0"/>
              <a:t>Gall unrhyw blentyn fod yn ddioddefwr. Ond </a:t>
            </a:r>
            <a:r>
              <a:rPr lang="cy-GB" sz="2400" dirty="0" err="1"/>
              <a:t>gallant</a:t>
            </a:r>
            <a:r>
              <a:rPr lang="cy-GB" sz="2400" dirty="0"/>
              <a:t> fod yn fwy agored i niwed ar adegau penodol yn eu bywydau neu pan fyddant yn cael anawsterau fel unigrwydd, diffyg hunan-barch, problemau teuluol a pherthnasoedd neu wrth ganfod eu rhywioldeb. </a:t>
            </a:r>
            <a:r>
              <a:rPr lang="cy-GB" sz="2400" dirty="0" err="1"/>
              <a:t>Bregusrwydd</a:t>
            </a:r>
            <a:r>
              <a:rPr lang="cy-GB" sz="2400" dirty="0"/>
              <a:t> emosiynol a chorfforol fel hyn yw'r union beth y bydd troseddwr yn chwilio amdano ac yn </a:t>
            </a:r>
            <a:r>
              <a:rPr lang="cy-GB" sz="2400" dirty="0" err="1"/>
              <a:t>camfanteisio</a:t>
            </a:r>
            <a:r>
              <a:rPr lang="cy-GB" sz="2400" dirty="0"/>
              <a:t> arno.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86411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 smtClean="0"/>
              <a:t>Boed</a:t>
            </a:r>
            <a:r>
              <a:rPr lang="en-GB" b="1" dirty="0" smtClean="0"/>
              <a:t> </a:t>
            </a:r>
            <a:r>
              <a:rPr lang="en-GB" b="1" dirty="0" err="1" smtClean="0"/>
              <a:t>a</a:t>
            </a:r>
            <a:r>
              <a:rPr lang="en-GB" b="1" dirty="0" err="1" smtClean="0"/>
              <a:t>r</a:t>
            </a:r>
            <a:r>
              <a:rPr lang="en-GB" b="1" dirty="0" err="1" smtClean="0"/>
              <a:t>-lein</a:t>
            </a:r>
            <a:r>
              <a:rPr lang="en-GB" b="1" dirty="0" smtClean="0"/>
              <a:t> </a:t>
            </a:r>
            <a:r>
              <a:rPr lang="en-GB" b="1" dirty="0" err="1" smtClean="0"/>
              <a:t>neu</a:t>
            </a:r>
            <a:r>
              <a:rPr lang="en-GB" b="1" dirty="0" smtClean="0"/>
              <a:t> </a:t>
            </a:r>
            <a:r>
              <a:rPr lang="en-GB" b="1" dirty="0" err="1" smtClean="0"/>
              <a:t>mewn</a:t>
            </a:r>
            <a:r>
              <a:rPr lang="en-GB" b="1" dirty="0" smtClean="0"/>
              <a:t> </a:t>
            </a:r>
            <a:r>
              <a:rPr lang="en-GB" b="1" dirty="0" err="1" smtClean="0"/>
              <a:t>bywyd</a:t>
            </a:r>
            <a:r>
              <a:rPr lang="en-GB" b="1" dirty="0" smtClean="0"/>
              <a:t> go </a:t>
            </a:r>
            <a:r>
              <a:rPr lang="en-GB" b="1" dirty="0" err="1" smtClean="0"/>
              <a:t>iawn</a:t>
            </a:r>
            <a:r>
              <a:rPr lang="en-GB" b="1" dirty="0" smtClean="0"/>
              <a:t>, </a:t>
            </a:r>
            <a:r>
              <a:rPr lang="en-GB" b="1" dirty="0" err="1" smtClean="0"/>
              <a:t>mae</a:t>
            </a:r>
            <a:r>
              <a:rPr lang="en-GB" b="1" dirty="0" smtClean="0"/>
              <a:t> </a:t>
            </a:r>
            <a:r>
              <a:rPr lang="en-GB" b="1" dirty="0" err="1" smtClean="0"/>
              <a:t>meithrin</a:t>
            </a:r>
            <a:r>
              <a:rPr lang="en-GB" b="1" dirty="0" smtClean="0"/>
              <a:t> </a:t>
            </a:r>
            <a:r>
              <a:rPr lang="en-GB" b="1" dirty="0" err="1" smtClean="0"/>
              <a:t>perthynas</a:t>
            </a:r>
            <a:r>
              <a:rPr lang="en-GB" b="1" dirty="0" smtClean="0"/>
              <a:t> </a:t>
            </a:r>
            <a:r>
              <a:rPr lang="en-GB" b="1" dirty="0" err="1" smtClean="0"/>
              <a:t>amhriodol</a:t>
            </a:r>
            <a:r>
              <a:rPr lang="en-GB" b="1" dirty="0" smtClean="0"/>
              <a:t> </a:t>
            </a:r>
            <a:r>
              <a:rPr lang="en-GB" b="1" dirty="0" err="1" smtClean="0"/>
              <a:t>yn</a:t>
            </a:r>
            <a:r>
              <a:rPr lang="en-GB" b="1" dirty="0" smtClean="0"/>
              <a:t> </a:t>
            </a:r>
            <a:r>
              <a:rPr lang="en-GB" b="1" dirty="0" err="1" smtClean="0"/>
              <a:t>achosi</a:t>
            </a:r>
            <a:r>
              <a:rPr lang="en-GB" b="1" dirty="0" smtClean="0"/>
              <a:t> </a:t>
            </a:r>
            <a:r>
              <a:rPr lang="en-GB" b="1" dirty="0" err="1" smtClean="0"/>
              <a:t>niwed</a:t>
            </a:r>
            <a:r>
              <a:rPr lang="en-GB" b="1" dirty="0" smtClean="0"/>
              <a:t> </a:t>
            </a:r>
            <a:r>
              <a:rPr lang="en-GB" b="1" dirty="0" err="1" smtClean="0"/>
              <a:t>emosiynol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pPr lvl="0"/>
            <a:r>
              <a:rPr lang="cy-GB" dirty="0"/>
              <a:t>Mae gwaith ymchwil yn dangos bod effaith trawmatig parhaus camdriniaeth rywiol ar-lein trwy fideo neu luniau yn debygol o fod yr un mor ddifrifol ag effaith cam-drin rhywiol corfforol. </a:t>
            </a:r>
            <a:endParaRPr lang="en-GB" dirty="0"/>
          </a:p>
          <a:p>
            <a:pPr lvl="0"/>
            <a:r>
              <a:rPr lang="cy-GB" dirty="0"/>
              <a:t>Mae’n bwysig deall hefyd y gall cam-drin rhywiol ddigwydd heb feithrin perthynas amhriodol i ddechrau. Enghraifft o hyn yw pan fo troseddwr yn ceisio twyllo plant i wneud rhywbeth rhywiol ar gamera ar-lein a defnyddio’r lluniau i’w </a:t>
            </a:r>
            <a:r>
              <a:rPr lang="cy-GB" dirty="0" err="1"/>
              <a:t>blacmelio</a:t>
            </a:r>
            <a:r>
              <a:rPr lang="cy-GB" dirty="0"/>
              <a:t> mewn rhyw ffordd, e.e. ‘Os na fyddi </a:t>
            </a:r>
            <a:r>
              <a:rPr lang="cy-GB" dirty="0" err="1"/>
              <a:t>di’n</a:t>
            </a:r>
            <a:r>
              <a:rPr lang="cy-GB" dirty="0"/>
              <a:t> gwneud hyn i mi, rydw i'n mynd i roi'r fideo yma ar </a:t>
            </a:r>
            <a:r>
              <a:rPr lang="cy-GB" dirty="0" err="1"/>
              <a:t>YouTube</a:t>
            </a:r>
            <a:r>
              <a:rPr lang="cy-GB" dirty="0"/>
              <a:t> a’i rannu gyda dy ffrindiau’. </a:t>
            </a:r>
            <a:endParaRPr lang="en-GB" dirty="0"/>
          </a:p>
          <a:p>
            <a:r>
              <a:rPr lang="cy-GB" dirty="0"/>
              <a:t>Ond sut bynnag y bydd yn digwydd, os yw plentyn neu berson ifanc yn cael ei dwyllo i fod mewn perthynas amhriodol mae'n bwysig cofio </a:t>
            </a:r>
            <a:r>
              <a:rPr lang="cy-GB" b="1" dirty="0"/>
              <a:t>bob amser</a:t>
            </a:r>
            <a:r>
              <a:rPr lang="cy-GB" dirty="0"/>
              <a:t> nad arnyn nhw y mae’r bai.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072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b="1" dirty="0" err="1" smtClean="0"/>
              <a:t>Arwyddion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lvl="0"/>
            <a:r>
              <a:rPr lang="cy-GB" dirty="0"/>
              <a:t>Nid yw bob tro’n amlwg bod rhywun yn ceisio meithrin perthynas amhriodol gyda phlentyn – mae rhai o’r arwyddion yn ymddangos fel ymddygiad ‘arferol’ i blentyn yn ei </a:t>
            </a:r>
            <a:r>
              <a:rPr lang="cy-GB" dirty="0" err="1"/>
              <a:t>arddegau</a:t>
            </a:r>
            <a:r>
              <a:rPr lang="cy-GB" dirty="0"/>
              <a:t>. Fodd bynnag, os yw’r rhain yn digwydd dros gyfnod byr, gallai fod yn arwydd bod rhywbeth o’i le. Er enghraifft, efallai y byddant: </a:t>
            </a:r>
            <a:endParaRPr lang="en-GB" dirty="0"/>
          </a:p>
          <a:p>
            <a:pPr lvl="0"/>
            <a:r>
              <a:rPr lang="cy-GB" b="1" dirty="0"/>
              <a:t>yn mynd i’w cragen </a:t>
            </a:r>
            <a:r>
              <a:rPr lang="cy-GB" dirty="0"/>
              <a:t>ac yn ymddangos yn anhapus ac yn gyfrinachgar </a:t>
            </a:r>
            <a:endParaRPr lang="en-GB" dirty="0"/>
          </a:p>
          <a:p>
            <a:pPr lvl="0"/>
            <a:r>
              <a:rPr lang="cy-GB" b="1" dirty="0"/>
              <a:t>yn treulio mwy o amser ar y rhyngrwyd </a:t>
            </a:r>
            <a:r>
              <a:rPr lang="cy-GB" dirty="0"/>
              <a:t>– gan gadw eu gweithgareddau ar-lein yn breifat iawn</a:t>
            </a:r>
            <a:endParaRPr lang="en-GB" dirty="0"/>
          </a:p>
          <a:p>
            <a:pPr lvl="0"/>
            <a:r>
              <a:rPr lang="cy-GB" b="1" dirty="0"/>
              <a:t>yn rhoi’r gorau i wneud pethau y maent wastad wedi’u mwynhau, </a:t>
            </a:r>
            <a:r>
              <a:rPr lang="cy-GB" dirty="0"/>
              <a:t>fel cymdeithasu gyda’i ffrindiau </a:t>
            </a:r>
            <a:endParaRPr lang="en-GB" dirty="0"/>
          </a:p>
          <a:p>
            <a:pPr lvl="0"/>
            <a:r>
              <a:rPr lang="cy-GB" b="1" dirty="0"/>
              <a:t>yn llai agored a llai parod i gyfathrebu </a:t>
            </a:r>
            <a:r>
              <a:rPr lang="cy-GB" dirty="0"/>
              <a:t>gyda’u rhieni neu eu gofalwyr ac oedolion eraill y maent yn ymddiried ynddyn nhw </a:t>
            </a:r>
            <a:endParaRPr lang="en-GB" dirty="0"/>
          </a:p>
          <a:p>
            <a:r>
              <a:rPr lang="cy-GB" b="1" dirty="0"/>
              <a:t>yn dechrau dod ag eitemau newydd sbon </a:t>
            </a:r>
            <a:r>
              <a:rPr lang="cy-GB" dirty="0"/>
              <a:t>fel dillad neu ffôn symudol adref – heb ddweud o ble maen nhw wedi dod neu heb allu rhoi esboniad credadwy.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430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 err="1" smtClean="0"/>
              <a:t>Camau</a:t>
            </a:r>
            <a:r>
              <a:rPr lang="en-GB" b="1" dirty="0" smtClean="0"/>
              <a:t> </a:t>
            </a:r>
            <a:r>
              <a:rPr lang="en-GB" b="1" dirty="0" err="1" smtClean="0"/>
              <a:t>cadarnhaol</a:t>
            </a:r>
            <a:r>
              <a:rPr lang="en-GB" b="1" dirty="0" smtClean="0"/>
              <a:t> y </a:t>
            </a:r>
            <a:r>
              <a:rPr lang="en-GB" b="1" dirty="0" err="1" smtClean="0"/>
              <a:t>gallwch</a:t>
            </a:r>
            <a:r>
              <a:rPr lang="en-GB" b="1" dirty="0" smtClean="0"/>
              <a:t> </a:t>
            </a:r>
            <a:r>
              <a:rPr lang="en-GB" b="1" dirty="0" err="1" smtClean="0"/>
              <a:t>eu</a:t>
            </a:r>
            <a:r>
              <a:rPr lang="en-GB" b="1" dirty="0" smtClean="0"/>
              <a:t> </a:t>
            </a:r>
            <a:r>
              <a:rPr lang="en-GB" b="1" dirty="0" err="1" smtClean="0"/>
              <a:t>cymryd</a:t>
            </a:r>
            <a:r>
              <a:rPr lang="en-GB" b="1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y-GB" dirty="0"/>
              <a:t>Gweler isod ffyrdd ymarferol o helpu i amddiffyn eich plentyn: </a:t>
            </a:r>
            <a:endParaRPr lang="en-GB" dirty="0"/>
          </a:p>
          <a:p>
            <a:pPr lvl="0"/>
            <a:r>
              <a:rPr lang="cy-GB" dirty="0"/>
              <a:t>• </a:t>
            </a:r>
            <a:r>
              <a:rPr lang="cy-GB" b="1" dirty="0"/>
              <a:t>Gosod rheolaethau rhieni </a:t>
            </a:r>
            <a:r>
              <a:rPr lang="cy-GB" dirty="0"/>
              <a:t>er mwyn hidlo unrhyw beth sydd ond yn addas i oedolion o’u canlyniadau chwilio. </a:t>
            </a:r>
            <a:endParaRPr lang="en-GB" dirty="0"/>
          </a:p>
          <a:p>
            <a:pPr lvl="0"/>
            <a:r>
              <a:rPr lang="cy-GB" dirty="0"/>
              <a:t>• </a:t>
            </a:r>
            <a:r>
              <a:rPr lang="cy-GB" b="1" dirty="0"/>
              <a:t>Dangos iddyn nhw sut i ddefnyddio gosodiadau preifatrwydd </a:t>
            </a:r>
            <a:r>
              <a:rPr lang="cy-GB" dirty="0"/>
              <a:t>i aros yn ddiogel ar-lein a nodi ffynonellau y </a:t>
            </a:r>
            <a:r>
              <a:rPr lang="cy-GB" dirty="0" err="1"/>
              <a:t>gellir</a:t>
            </a:r>
            <a:r>
              <a:rPr lang="cy-GB" dirty="0"/>
              <a:t> ymddiried ynddyn nhw ar y rhyngrwyd. </a:t>
            </a:r>
            <a:endParaRPr lang="en-GB" dirty="0"/>
          </a:p>
          <a:p>
            <a:pPr lvl="0"/>
            <a:r>
              <a:rPr lang="cy-GB" dirty="0"/>
              <a:t>• </a:t>
            </a:r>
            <a:r>
              <a:rPr lang="cy-GB" b="1" dirty="0"/>
              <a:t>Eu cyfeirio at gyngor sy’n addas i’w hoedran </a:t>
            </a:r>
            <a:r>
              <a:rPr lang="cy-GB" dirty="0"/>
              <a:t>ar </a:t>
            </a:r>
            <a:endParaRPr lang="en-GB" dirty="0"/>
          </a:p>
          <a:p>
            <a:pPr lvl="0"/>
            <a:r>
              <a:rPr lang="cy-GB" dirty="0"/>
              <a:t>thinkuknow.co.uk </a:t>
            </a:r>
            <a:endParaRPr lang="en-GB" dirty="0"/>
          </a:p>
          <a:p>
            <a:pPr lvl="0"/>
            <a:r>
              <a:rPr lang="cy-GB" dirty="0"/>
              <a:t>themix.org.uk </a:t>
            </a:r>
            <a:endParaRPr lang="en-GB" dirty="0"/>
          </a:p>
          <a:p>
            <a:pPr lvl="0"/>
            <a:r>
              <a:rPr lang="cy-GB" dirty="0"/>
              <a:t>childline.org.uk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360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Rhoi</a:t>
            </a:r>
            <a:r>
              <a:rPr lang="en-GB" b="1" dirty="0" smtClean="0"/>
              <a:t> </a:t>
            </a:r>
            <a:r>
              <a:rPr lang="en-GB" b="1" dirty="0" err="1" smtClean="0"/>
              <a:t>gwybod</a:t>
            </a:r>
            <a:r>
              <a:rPr lang="en-GB" b="1" dirty="0" smtClean="0"/>
              <a:t> am </a:t>
            </a:r>
            <a:r>
              <a:rPr lang="en-GB" b="1" dirty="0" err="1" smtClean="0"/>
              <a:t>eich</a:t>
            </a:r>
            <a:r>
              <a:rPr lang="en-GB" b="1" dirty="0" smtClean="0"/>
              <a:t> </a:t>
            </a:r>
            <a:r>
              <a:rPr lang="en-GB" b="1" dirty="0" err="1" smtClean="0"/>
              <a:t>pryderon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y-GB" dirty="0"/>
              <a:t>Os ydych yn poeni bod rhywun yn meithrin perthynas amhriodol gyda’ch plentyn neu’n </a:t>
            </a:r>
            <a:r>
              <a:rPr lang="cy-GB" dirty="0" err="1"/>
              <a:t>camfanteisio’n</a:t>
            </a:r>
            <a:r>
              <a:rPr lang="cy-GB" dirty="0"/>
              <a:t> rhywiol ar eich plentyn, cysylltwch </a:t>
            </a:r>
            <a:r>
              <a:rPr lang="cy-GB" dirty="0" err="1"/>
              <a:t>â’r</a:t>
            </a:r>
            <a:r>
              <a:rPr lang="cy-GB" dirty="0"/>
              <a:t> heddlu trwy ffonio 101 neu Dîm Diogelu eich Awdurdod Lleol ar unwaith. </a:t>
            </a:r>
            <a:endParaRPr lang="en-GB" dirty="0"/>
          </a:p>
          <a:p>
            <a:r>
              <a:rPr lang="cy-GB" dirty="0"/>
              <a:t>Gall plant, rhieni, gofalwyr ac athrawon hefyd roi gwybod i </a:t>
            </a:r>
            <a:r>
              <a:rPr lang="cy-GB" dirty="0" err="1"/>
              <a:t>CEOP</a:t>
            </a:r>
            <a:r>
              <a:rPr lang="cy-GB" dirty="0"/>
              <a:t> ar ceop.police.uk os ydynt yn pryderu am feithrin perthynas amhriodol a cham-drin rhywiol ar-lein.</a:t>
            </a:r>
            <a:endParaRPr lang="en-GB" dirty="0"/>
          </a:p>
          <a:p>
            <a:pPr lvl="0"/>
            <a:r>
              <a:rPr lang="cy-GB" dirty="0"/>
              <a:t>Cofiwch – dylech bob amser roi gwybod os </a:t>
            </a:r>
            <a:r>
              <a:rPr lang="cy-GB" dirty="0" err="1"/>
              <a:t>yw’ch</a:t>
            </a:r>
            <a:r>
              <a:rPr lang="cy-GB" dirty="0"/>
              <a:t> plentyn mewn cysylltiad neu wedi bod mewn cysylltiad â rhywun sydd: </a:t>
            </a:r>
            <a:endParaRPr lang="en-GB" dirty="0"/>
          </a:p>
          <a:p>
            <a:pPr lvl="0"/>
            <a:r>
              <a:rPr lang="cy-GB" dirty="0"/>
              <a:t>yn sgwrsio gyda’ch plentyn ar-lein am ryw a/neu yn gofyn iddyn nhw wneud pethau rhywiol ar we-gamera, sgwrs fideo neu ffrwd fyw </a:t>
            </a:r>
            <a:endParaRPr lang="en-GB" dirty="0"/>
          </a:p>
          <a:p>
            <a:r>
              <a:rPr lang="cy-GB" dirty="0"/>
              <a:t>trefnu i gyfarfod wyneb yn wyneb ar ôl cyfarfod ar-lein a gofyn am luniau rhywiol a/neu eu </a:t>
            </a:r>
            <a:r>
              <a:rPr lang="cy-GB" dirty="0" err="1"/>
              <a:t>gorfodi</a:t>
            </a:r>
            <a:r>
              <a:rPr lang="cy-GB" dirty="0"/>
              <a:t> i wneud gweithgaredd rhywiol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9661105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585</TotalTime>
  <Words>892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                         Canllaw i deuluoedd ynglŷn â siarad am feithrin perthynas amhriodol (grooming)   BRÎFF 7 MUNUD</vt:lpstr>
      <vt:lpstr>Cyflwyniad</vt:lpstr>
      <vt:lpstr> Beth yw meithrin perthynas amhriodol? </vt:lpstr>
      <vt:lpstr>Beth sy’n gwneud rhai plant yn fwy agored i achos o feithrin perthynas amhriodol?</vt:lpstr>
      <vt:lpstr>Boed ar-lein neu mewn bywyd go iawn, mae meithrin perthynas amhriodol yn achosi niwed emosiynol</vt:lpstr>
      <vt:lpstr> Arwyddion</vt:lpstr>
      <vt:lpstr>  Camau cadarnhaol y gallwch eu cymryd </vt:lpstr>
      <vt:lpstr>Rhoi gwybod am eich pryderon</vt:lpstr>
    </vt:vector>
  </TitlesOfParts>
  <Company>Denbighshire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TRIAWD GWENWYNIG – BRIFFIAD 7 MUNUD  TOXIC TRIO – 7 MINUTE BRIEFING</dc:title>
  <dc:creator>Pauline Bird</dc:creator>
  <cp:lastModifiedBy>Elain Boyns (Cyfieithydd/Translator)</cp:lastModifiedBy>
  <cp:revision>62</cp:revision>
  <dcterms:created xsi:type="dcterms:W3CDTF">2017-10-11T14:35:31Z</dcterms:created>
  <dcterms:modified xsi:type="dcterms:W3CDTF">2020-03-02T16:39:52Z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W-DOC-ID">
    <vt:lpwstr>96a8ef16f4d94210a59c4514b11366a5</vt:lpwstr>
  </property>
  <property fmtid="{D5CDD505-2E9C-101B-9397-08002B2CF9AE}" pid="3" name="SW-CLASSIFICATION-ID">
    <vt:lpwstr>OfficialLabel</vt:lpwstr>
  </property>
  <property fmtid="{D5CDD505-2E9C-101B-9397-08002B2CF9AE}" pid="4" name="SW-CLASSIFIED-BY">
    <vt:lpwstr>fiona.williams@conwy.gov.uk</vt:lpwstr>
  </property>
  <property fmtid="{D5CDD505-2E9C-101B-9397-08002B2CF9AE}" pid="5" name="SW-CLASSIFICATION-DATE">
    <vt:lpwstr>2020-02-26T17:08:00.3793746Z</vt:lpwstr>
  </property>
  <property fmtid="{D5CDD505-2E9C-101B-9397-08002B2CF9AE}" pid="6" name="SW-META-DATA">
    <vt:lpwstr>!!!EGSTAMP:6153e670-182e-4ac4-86db-6bc520f0a05b:OfficialLabel;S=0;DESCRIPTION=Non-Sensitive!!!</vt:lpwstr>
  </property>
  <property fmtid="{D5CDD505-2E9C-101B-9397-08002B2CF9AE}" pid="7" name="SW-CLASSIFY-HEADER">
    <vt:lpwstr/>
  </property>
  <property fmtid="{D5CDD505-2E9C-101B-9397-08002B2CF9AE}" pid="8" name="SW-CLASSIFY-FOOTER">
    <vt:lpwstr/>
  </property>
  <property fmtid="{D5CDD505-2E9C-101B-9397-08002B2CF9AE}" pid="9" name="SW-CLASSIFY-WATERMARK">
    <vt:lpwstr/>
  </property>
</Properties>
</file>