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notesMasterIdLst>
    <p:notesMasterId r:id="rId10"/>
  </p:notesMasterIdLst>
  <p:sldIdLst>
    <p:sldId id="256" r:id="rId2"/>
    <p:sldId id="264" r:id="rId3"/>
    <p:sldId id="266" r:id="rId4"/>
    <p:sldId id="265" r:id="rId5"/>
    <p:sldId id="267" r:id="rId6"/>
    <p:sldId id="268" r:id="rId7"/>
    <p:sldId id="269"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20039" autoAdjust="0"/>
    <p:restoredTop sz="94660"/>
  </p:normalViewPr>
  <p:slideViewPr>
    <p:cSldViewPr snapToGrid="0">
      <p:cViewPr varScale="1">
        <p:scale>
          <a:sx n="74" d="100"/>
          <a:sy n="74"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6BFB3-4EDA-402C-B626-870C9163B6E5}" type="datetimeFigureOut">
              <a:rPr lang="en-GB" smtClean="0"/>
              <a:t>17/06/20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0C40E-2156-46B5-872A-B3FDC19762AB}" type="slidenum">
              <a:rPr lang="en-GB" smtClean="0"/>
              <a:t>‹#›</a:t>
            </a:fld>
            <a:endParaRPr lang="en-GB"/>
          </a:p>
        </p:txBody>
      </p:sp>
    </p:spTree>
    <p:extLst>
      <p:ext uri="{BB962C8B-B14F-4D97-AF65-F5344CB8AC3E}">
        <p14:creationId xmlns:p14="http://schemas.microsoft.com/office/powerpoint/2010/main" val="2648740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1</a:t>
            </a:fld>
            <a:endParaRPr lang="en-GB"/>
          </a:p>
        </p:txBody>
      </p:sp>
    </p:spTree>
    <p:extLst>
      <p:ext uri="{BB962C8B-B14F-4D97-AF65-F5344CB8AC3E}">
        <p14:creationId xmlns:p14="http://schemas.microsoft.com/office/powerpoint/2010/main" val="195807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2</a:t>
            </a:fld>
            <a:endParaRPr lang="en-GB"/>
          </a:p>
        </p:txBody>
      </p:sp>
    </p:spTree>
    <p:extLst>
      <p:ext uri="{BB962C8B-B14F-4D97-AF65-F5344CB8AC3E}">
        <p14:creationId xmlns:p14="http://schemas.microsoft.com/office/powerpoint/2010/main" val="379686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3</a:t>
            </a:fld>
            <a:endParaRPr lang="en-GB"/>
          </a:p>
        </p:txBody>
      </p:sp>
    </p:spTree>
    <p:extLst>
      <p:ext uri="{BB962C8B-B14F-4D97-AF65-F5344CB8AC3E}">
        <p14:creationId xmlns:p14="http://schemas.microsoft.com/office/powerpoint/2010/main" val="43091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4</a:t>
            </a:fld>
            <a:endParaRPr lang="en-GB"/>
          </a:p>
        </p:txBody>
      </p:sp>
    </p:spTree>
    <p:extLst>
      <p:ext uri="{BB962C8B-B14F-4D97-AF65-F5344CB8AC3E}">
        <p14:creationId xmlns:p14="http://schemas.microsoft.com/office/powerpoint/2010/main" val="95774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5</a:t>
            </a:fld>
            <a:endParaRPr lang="en-GB"/>
          </a:p>
        </p:txBody>
      </p:sp>
    </p:spTree>
    <p:extLst>
      <p:ext uri="{BB962C8B-B14F-4D97-AF65-F5344CB8AC3E}">
        <p14:creationId xmlns:p14="http://schemas.microsoft.com/office/powerpoint/2010/main" val="35765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6</a:t>
            </a:fld>
            <a:endParaRPr lang="en-GB"/>
          </a:p>
        </p:txBody>
      </p:sp>
    </p:spTree>
    <p:extLst>
      <p:ext uri="{BB962C8B-B14F-4D97-AF65-F5344CB8AC3E}">
        <p14:creationId xmlns:p14="http://schemas.microsoft.com/office/powerpoint/2010/main" val="3485074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7</a:t>
            </a:fld>
            <a:endParaRPr lang="en-GB"/>
          </a:p>
        </p:txBody>
      </p:sp>
    </p:spTree>
    <p:extLst>
      <p:ext uri="{BB962C8B-B14F-4D97-AF65-F5344CB8AC3E}">
        <p14:creationId xmlns:p14="http://schemas.microsoft.com/office/powerpoint/2010/main" val="240405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10C40E-2156-46B5-872A-B3FDC19762AB}" type="slidenum">
              <a:rPr lang="en-GB" smtClean="0"/>
              <a:t>8</a:t>
            </a:fld>
            <a:endParaRPr lang="en-GB"/>
          </a:p>
        </p:txBody>
      </p:sp>
    </p:spTree>
    <p:extLst>
      <p:ext uri="{BB962C8B-B14F-4D97-AF65-F5344CB8AC3E}">
        <p14:creationId xmlns:p14="http://schemas.microsoft.com/office/powerpoint/2010/main" val="78237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wrdddiogelugogleddcymru.cymr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northwalessafeguardingboard.wa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5340" y="1059543"/>
            <a:ext cx="9448800" cy="4533438"/>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effectLst>
                  <a:outerShdw blurRad="38100" dist="38100" dir="2700000" algn="tl">
                    <a:srgbClr val="000000">
                      <a:alpha val="43137"/>
                    </a:srgbClr>
                  </a:outerShdw>
                </a:effectLst>
              </a:rPr>
              <a:t> </a:t>
            </a:r>
            <a:br>
              <a:rPr lang="en-GB" dirty="0" smtClean="0">
                <a:effectLst>
                  <a:outerShdw blurRad="38100" dist="38100" dir="2700000" algn="tl">
                    <a:srgbClr val="000000">
                      <a:alpha val="43137"/>
                    </a:srgbClr>
                  </a:outerShdw>
                </a:effectLst>
              </a:rPr>
            </a:br>
            <a:r>
              <a:rPr lang="en-GB" b="1" dirty="0" smtClean="0"/>
              <a:t>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SESIWN BRIFFIO 7 </a:t>
            </a:r>
            <a:r>
              <a:rPr lang="en-GB" b="1" dirty="0" smtClean="0"/>
              <a:t>MUNUD</a:t>
            </a:r>
            <a:r>
              <a:rPr lang="en-GB" b="1" dirty="0" smtClean="0"/>
              <a:t> </a:t>
            </a:r>
            <a:r>
              <a:rPr lang="en-GB" dirty="0"/>
              <a:t/>
            </a:r>
            <a:br>
              <a:rPr lang="en-GB" dirty="0"/>
            </a:br>
            <a:r>
              <a:rPr lang="cy-GB" sz="6000" b="1" dirty="0" smtClean="0"/>
              <a:t>Arfer </a:t>
            </a:r>
            <a:r>
              <a:rPr lang="cy-GB" sz="6000" b="1" dirty="0"/>
              <a:t>Diogelu sy’n Canolbwyntio ar yr Unigolyn</a:t>
            </a:r>
            <a:r>
              <a:rPr lang="en-GB" sz="6000" dirty="0"/>
              <a:t/>
            </a:r>
            <a:br>
              <a:rPr lang="en-GB" sz="6000" dirty="0"/>
            </a:br>
            <a:endParaRPr lang="en-GB" sz="3600" b="1" dirty="0"/>
          </a:p>
        </p:txBody>
      </p:sp>
      <p:pic>
        <p:nvPicPr>
          <p:cNvPr id="4" name="Picture 3" title="Bwrdd Diogelu Gogledd Cyrmu Logo North Wales Safeguarding Board Logo"/>
          <p:cNvPicPr>
            <a:picLocks noChangeAspect="1"/>
          </p:cNvPicPr>
          <p:nvPr/>
        </p:nvPicPr>
        <p:blipFill>
          <a:blip r:embed="rId3"/>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Beth </a:t>
            </a:r>
            <a:r>
              <a:rPr lang="en-GB" b="1" u="sng" dirty="0" err="1" smtClean="0"/>
              <a:t>ydyw</a:t>
            </a:r>
            <a:r>
              <a:rPr lang="en-GB" b="1" u="sng" dirty="0" smtClean="0"/>
              <a:t>? </a:t>
            </a:r>
            <a:endParaRPr lang="en-GB" b="1" u="sng" dirty="0"/>
          </a:p>
        </p:txBody>
      </p:sp>
      <p:sp>
        <p:nvSpPr>
          <p:cNvPr id="3" name="Content Placeholder 2"/>
          <p:cNvSpPr>
            <a:spLocks noGrp="1"/>
          </p:cNvSpPr>
          <p:nvPr>
            <p:ph idx="1"/>
          </p:nvPr>
        </p:nvSpPr>
        <p:spPr/>
        <p:txBody>
          <a:bodyPr>
            <a:noAutofit/>
          </a:bodyPr>
          <a:lstStyle/>
          <a:p>
            <a:pPr lvl="0"/>
            <a:r>
              <a:rPr lang="cy-GB" sz="2400" dirty="0"/>
              <a:t>Mae arfer diogelu sy’n canolbwyntio ar yr unigolyn yn anelu i ddatblygu ffocws ar ganlyniadau o ran gwaith diogelu, ac amrediad o ymatebion i gynorthwyo pobl i wella neu ddatrys eu hamgylchiadau. </a:t>
            </a:r>
            <a:endParaRPr lang="en-GB" sz="2400" dirty="0"/>
          </a:p>
          <a:p>
            <a:pPr lvl="0"/>
            <a:r>
              <a:rPr lang="cy-GB" sz="2400" dirty="0"/>
              <a:t>Mae Gweithdrefnau Diogelu Oedolion Cymru 2019 yn ategu'r symudiad oddi wrth ymyriadau diogelu sy’n canolbwyntio ar darged ac wedi eu harwain gan broses tuag at ymagwedd sy’n canolbwyntio’n fwy ar yr unigolyn ac i gyflawni'r canlyniadau y mae'r oedolyn yn dyheu amdanynt (canlyniadau a wiriwyd ac a </a:t>
            </a:r>
            <a:r>
              <a:rPr lang="cy-GB" sz="2400" dirty="0" err="1"/>
              <a:t>allai</a:t>
            </a:r>
            <a:r>
              <a:rPr lang="cy-GB" sz="2400" dirty="0"/>
              <a:t> newid drwy gydol yr ymyrraeth)</a:t>
            </a:r>
            <a:endParaRPr lang="en-GB" sz="2400" dirty="0"/>
          </a:p>
        </p:txBody>
      </p:sp>
    </p:spTree>
    <p:extLst>
      <p:ext uri="{BB962C8B-B14F-4D97-AF65-F5344CB8AC3E}">
        <p14:creationId xmlns:p14="http://schemas.microsoft.com/office/powerpoint/2010/main" val="171485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Pam </a:t>
            </a:r>
            <a:r>
              <a:rPr lang="en-GB" b="1" u="sng" dirty="0" err="1" smtClean="0"/>
              <a:t>ei</a:t>
            </a:r>
            <a:r>
              <a:rPr lang="en-GB" b="1" u="sng" dirty="0" smtClean="0"/>
              <a:t> </a:t>
            </a:r>
            <a:r>
              <a:rPr lang="en-GB" b="1" u="sng" dirty="0" err="1" smtClean="0"/>
              <a:t>fod</a:t>
            </a:r>
            <a:r>
              <a:rPr lang="en-GB" b="1" u="sng" dirty="0" smtClean="0"/>
              <a:t> </a:t>
            </a:r>
            <a:r>
              <a:rPr lang="en-GB" b="1" u="sng" dirty="0" err="1" smtClean="0"/>
              <a:t>yn</a:t>
            </a:r>
            <a:r>
              <a:rPr lang="en-GB" b="1" u="sng" dirty="0" smtClean="0"/>
              <a:t> </a:t>
            </a:r>
            <a:r>
              <a:rPr lang="en-GB" b="1" u="sng" dirty="0" err="1" smtClean="0"/>
              <a:t>bwysig</a:t>
            </a:r>
            <a:r>
              <a:rPr lang="en-GB" b="1" u="sng" dirty="0" smtClean="0"/>
              <a:t>? </a:t>
            </a:r>
            <a:endParaRPr lang="en-GB" b="1" u="sng" dirty="0"/>
          </a:p>
        </p:txBody>
      </p:sp>
      <p:sp>
        <p:nvSpPr>
          <p:cNvPr id="3" name="Content Placeholder 2"/>
          <p:cNvSpPr>
            <a:spLocks noGrp="1"/>
          </p:cNvSpPr>
          <p:nvPr>
            <p:ph idx="1"/>
          </p:nvPr>
        </p:nvSpPr>
        <p:spPr/>
        <p:txBody>
          <a:bodyPr>
            <a:normAutofit lnSpcReduction="10000"/>
          </a:bodyPr>
          <a:lstStyle/>
          <a:p>
            <a:endParaRPr lang="en-GB" dirty="0"/>
          </a:p>
          <a:p>
            <a:pPr lvl="0"/>
            <a:r>
              <a:rPr lang="en-GB" dirty="0"/>
              <a:t> </a:t>
            </a:r>
            <a:r>
              <a:rPr lang="cy-GB" sz="2000" dirty="0"/>
              <a:t>Fe ddylai gweithwyr proffesiynol sy’n gweithio gydag unigolion </a:t>
            </a:r>
            <a:r>
              <a:rPr lang="cy-GB" sz="2000" dirty="0" err="1"/>
              <a:t>geisio</a:t>
            </a:r>
            <a:r>
              <a:rPr lang="cy-GB" sz="2000" dirty="0"/>
              <a:t> cael safbwyntiau’r unigolyn ar ddechrau, yng nghanol ac ar ddiwedd eu hymyrraeth bob amser (“dim penderfyniad amdanaf i hebof i”). Hefyd sicrhau fod y canlyniadau gwirioneddol a’r rhai a ddymunir yn cael eu sicrhau a’u cofnodi  i wneud yn siŵr fod yr unigolyn yn teimlo fod ganddo reolaeth ac nad yw'n cael ei reoli gan broses.</a:t>
            </a:r>
            <a:endParaRPr lang="en-GB" sz="2000" dirty="0"/>
          </a:p>
          <a:p>
            <a:pPr lvl="0"/>
            <a:r>
              <a:rPr lang="cy-GB" sz="2000" dirty="0"/>
              <a:t>Fe ddylai gweithwyr proffesiynol drin pob unigolyn gyda pharch ac urddas bob amser a sicrhau fod yr unigolion yn teimlo fod ganddynt rym i wneud dewisiadau a phenderfyniadau am eu bywydau. </a:t>
            </a:r>
            <a:endParaRPr lang="en-GB" sz="2000" dirty="0"/>
          </a:p>
          <a:p>
            <a:pPr marL="0" indent="0">
              <a:buNone/>
            </a:pPr>
            <a:r>
              <a:rPr lang="en-GB" sz="2000" dirty="0" smtClean="0"/>
              <a:t> </a:t>
            </a:r>
            <a:endParaRPr lang="en-GB" sz="2000" dirty="0"/>
          </a:p>
        </p:txBody>
      </p:sp>
    </p:spTree>
    <p:extLst>
      <p:ext uri="{BB962C8B-B14F-4D97-AF65-F5344CB8AC3E}">
        <p14:creationId xmlns:p14="http://schemas.microsoft.com/office/powerpoint/2010/main" val="393821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err="1" smtClean="0"/>
              <a:t>Prif</a:t>
            </a:r>
            <a:r>
              <a:rPr lang="en-GB" b="1" u="sng" dirty="0" smtClean="0"/>
              <a:t> </a:t>
            </a:r>
            <a:r>
              <a:rPr lang="en-GB" b="1" u="sng" dirty="0" err="1" smtClean="0"/>
              <a:t>Egwyddorion</a:t>
            </a:r>
            <a:endParaRPr lang="en-GB" b="1" u="sng" dirty="0"/>
          </a:p>
        </p:txBody>
      </p:sp>
      <p:sp>
        <p:nvSpPr>
          <p:cNvPr id="3" name="Content Placeholder 2"/>
          <p:cNvSpPr>
            <a:spLocks noGrp="1"/>
          </p:cNvSpPr>
          <p:nvPr>
            <p:ph idx="1"/>
          </p:nvPr>
        </p:nvSpPr>
        <p:spPr/>
        <p:txBody>
          <a:bodyPr>
            <a:normAutofit/>
          </a:bodyPr>
          <a:lstStyle/>
          <a:p>
            <a:pPr lvl="0"/>
            <a:r>
              <a:rPr lang="cy-GB" dirty="0" smtClean="0"/>
              <a:t>Dyma </a:t>
            </a:r>
            <a:r>
              <a:rPr lang="cy-GB" dirty="0"/>
              <a:t>sut mae gweithwyr proffesiynol yn gweithio gydag oedolion sydd mewn perygl i sicrhau eu bod yn gwneud gwahaniaeth i'w bywydau drwy ystyried beth sy'n bwysig iddynt fel bod yr ymyraethau yn bersonol ac ystyrlon. Fe ddylent roi grym i unigolion, ymgysylltu â hwy a’u hysbysu fel y </a:t>
            </a:r>
            <a:r>
              <a:rPr lang="cy-GB" dirty="0" err="1"/>
              <a:t>gallant</a:t>
            </a:r>
            <a:r>
              <a:rPr lang="cy-GB" dirty="0"/>
              <a:t> atal a datrys camdriniaeth ac esgeulustod yn eu bywydau eu hunain a meithrin eu gwytnwch personol. </a:t>
            </a:r>
            <a:endParaRPr lang="en-GB" dirty="0"/>
          </a:p>
          <a:p>
            <a:pPr lvl="0"/>
            <a:r>
              <a:rPr lang="cy-GB" dirty="0"/>
              <a:t>Pwysigrwydd ystyried unigolyn yng nghyd-destun ei deulu a rhwydweithiau cymorth ehangach gan ystyried effaith anghenion yr unigolyn, pwy sy'n eu cefnogi a chymryd camau i helpu eraill </a:t>
            </a:r>
            <a:endParaRPr lang="en-GB" dirty="0"/>
          </a:p>
          <a:p>
            <a:pPr lvl="0"/>
            <a:r>
              <a:rPr lang="cy-GB" dirty="0"/>
              <a:t>Fe ddylai gweithwyr proffesiynol weithio gydag unigolion i ganfod y potensial am gamdriniaeth neu esgeulustod a datblygu systemau cymorth i hyrwyddo a chynnal lles a diogelwch yr unigolyn </a:t>
            </a:r>
            <a:endParaRPr lang="en-GB" dirty="0"/>
          </a:p>
          <a:p>
            <a:endParaRPr lang="en-GB" dirty="0"/>
          </a:p>
        </p:txBody>
      </p:sp>
    </p:spTree>
    <p:extLst>
      <p:ext uri="{BB962C8B-B14F-4D97-AF65-F5344CB8AC3E}">
        <p14:creationId xmlns:p14="http://schemas.microsoft.com/office/powerpoint/2010/main" val="407201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err="1"/>
              <a:t>Prif</a:t>
            </a:r>
            <a:r>
              <a:rPr lang="en-GB" b="1" u="sng" dirty="0"/>
              <a:t> </a:t>
            </a:r>
            <a:r>
              <a:rPr lang="en-GB" b="1" u="sng" dirty="0" err="1"/>
              <a:t>Egwyddorion</a:t>
            </a:r>
            <a:endParaRPr lang="en-GB" b="1" u="sng" dirty="0"/>
          </a:p>
        </p:txBody>
      </p:sp>
      <p:sp>
        <p:nvSpPr>
          <p:cNvPr id="3" name="Content Placeholder 2"/>
          <p:cNvSpPr>
            <a:spLocks noGrp="1"/>
          </p:cNvSpPr>
          <p:nvPr>
            <p:ph idx="1"/>
          </p:nvPr>
        </p:nvSpPr>
        <p:spPr/>
        <p:txBody>
          <a:bodyPr>
            <a:normAutofit/>
          </a:bodyPr>
          <a:lstStyle/>
          <a:p>
            <a:endParaRPr lang="en-GB" dirty="0"/>
          </a:p>
          <a:p>
            <a:pPr lvl="0"/>
            <a:r>
              <a:rPr lang="cy-GB" dirty="0" smtClean="0"/>
              <a:t>Fe </a:t>
            </a:r>
            <a:r>
              <a:rPr lang="cy-GB" dirty="0"/>
              <a:t>ddylai gweithwyr proffesiynol hefyd sicrhau eu bod yn cyfathrebu’n effeithiol ac yn gweithio gyda gweithwyr proffesiynol aml asiantaeth ehangach i atal camdriniaeth ac esgeulustod ac ymgysylltu gyda chymunedau i sicrhau diogelwch unigolion a meithrin gwytnwch. </a:t>
            </a:r>
            <a:endParaRPr lang="en-GB" dirty="0"/>
          </a:p>
          <a:p>
            <a:pPr lvl="0"/>
            <a:r>
              <a:rPr lang="cy-GB" dirty="0"/>
              <a:t>Gofyn, cofnodi a gweithio gydag unigolion tuag at gyflawni eu safbwyntiau, dymuniadau a’r canlyniadau maent yn dyheu amdanynt.</a:t>
            </a:r>
            <a:endParaRPr lang="en-GB" dirty="0"/>
          </a:p>
          <a:p>
            <a:pPr lvl="0"/>
            <a:r>
              <a:rPr lang="cy-GB" dirty="0"/>
              <a:t>Gofyn i’r unigolyn pwy yr hoffent eu cynnwys neu bwy yr hoffent ymgynghori â hwy fel rhan o’r ymyrraeth </a:t>
            </a:r>
            <a:endParaRPr lang="en-GB" dirty="0"/>
          </a:p>
          <a:p>
            <a:pPr lvl="0"/>
            <a:r>
              <a:rPr lang="cy-GB" dirty="0"/>
              <a:t>Trafod gyda hwy unrhyw ddewisiadau sydd ar gael gan gynnwys unrhyw ddewisiadau nad ydynt ar gael neu nad oes modd eu cyflawni</a:t>
            </a:r>
            <a:endParaRPr lang="en-GB" dirty="0"/>
          </a:p>
        </p:txBody>
      </p:sp>
    </p:spTree>
    <p:extLst>
      <p:ext uri="{BB962C8B-B14F-4D97-AF65-F5344CB8AC3E}">
        <p14:creationId xmlns:p14="http://schemas.microsoft.com/office/powerpoint/2010/main" val="1573314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err="1"/>
              <a:t>Prif</a:t>
            </a:r>
            <a:r>
              <a:rPr lang="en-GB" b="1" u="sng" dirty="0"/>
              <a:t> </a:t>
            </a:r>
            <a:r>
              <a:rPr lang="en-GB" b="1" u="sng" dirty="0" err="1"/>
              <a:t>Egwyddorion</a:t>
            </a:r>
            <a:endParaRPr lang="en-GB" dirty="0"/>
          </a:p>
        </p:txBody>
      </p:sp>
      <p:sp>
        <p:nvSpPr>
          <p:cNvPr id="3" name="Content Placeholder 2"/>
          <p:cNvSpPr>
            <a:spLocks noGrp="1"/>
          </p:cNvSpPr>
          <p:nvPr>
            <p:ph idx="1"/>
          </p:nvPr>
        </p:nvSpPr>
        <p:spPr/>
        <p:txBody>
          <a:bodyPr/>
          <a:lstStyle/>
          <a:p>
            <a:endParaRPr lang="en-GB" dirty="0"/>
          </a:p>
          <a:p>
            <a:pPr lvl="0"/>
            <a:r>
              <a:rPr lang="cy-GB" dirty="0" smtClean="0"/>
              <a:t>Datblygu </a:t>
            </a:r>
            <a:r>
              <a:rPr lang="cy-GB" dirty="0"/>
              <a:t>cynllun fel bod yr unigolyn yn gwybod sut i aros yn ddiogel. </a:t>
            </a:r>
            <a:endParaRPr lang="en-GB" dirty="0"/>
          </a:p>
          <a:p>
            <a:pPr lvl="0"/>
            <a:r>
              <a:rPr lang="cy-GB" dirty="0"/>
              <a:t>Fe ddylai’r </a:t>
            </a:r>
            <a:r>
              <a:rPr lang="cy-GB" b="1" dirty="0"/>
              <a:t>broses</a:t>
            </a:r>
            <a:r>
              <a:rPr lang="cy-GB" dirty="0"/>
              <a:t> fod yn eilradd i </a:t>
            </a:r>
            <a:r>
              <a:rPr lang="cy-GB" b="1" dirty="0"/>
              <a:t>ansawdd yr ymyrraeth</a:t>
            </a:r>
            <a:r>
              <a:rPr lang="cy-GB" dirty="0"/>
              <a:t> a dylai fod yn hyblyg a gweithio ar gyflymder yr oedolyn</a:t>
            </a:r>
            <a:endParaRPr lang="en-GB" dirty="0"/>
          </a:p>
          <a:p>
            <a:pPr lvl="0"/>
            <a:r>
              <a:rPr lang="cy-GB" sz="2400" i="1" dirty="0"/>
              <a:t>Mae gennym ni i gyd bethau gwahanol yr ydym yn eu ffafrio, hanes, amgylchiadau a ffordd o fyw, felly nid yw o gymorth i osod proses y mae'n rhaid ei dilyn pryd bynnag fo pryder yn codi".</a:t>
            </a:r>
            <a:endParaRPr lang="en-GB" sz="2400" dirty="0"/>
          </a:p>
        </p:txBody>
      </p:sp>
    </p:spTree>
    <p:extLst>
      <p:ext uri="{BB962C8B-B14F-4D97-AF65-F5344CB8AC3E}">
        <p14:creationId xmlns:p14="http://schemas.microsoft.com/office/powerpoint/2010/main" val="3119804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err="1" smtClean="0"/>
              <a:t>Cwestiynau</a:t>
            </a:r>
            <a:r>
              <a:rPr lang="en-GB" b="1" u="sng" dirty="0" smtClean="0"/>
              <a:t> </a:t>
            </a:r>
            <a:r>
              <a:rPr lang="en-GB" b="1" u="sng" dirty="0" err="1" smtClean="0"/>
              <a:t>i’w</a:t>
            </a:r>
            <a:r>
              <a:rPr lang="en-GB" b="1" u="sng" dirty="0" smtClean="0"/>
              <a:t> </a:t>
            </a:r>
            <a:r>
              <a:rPr lang="en-GB" b="1" u="sng" dirty="0" err="1" smtClean="0"/>
              <a:t>hystyried</a:t>
            </a:r>
            <a:endParaRPr lang="en-GB" b="1" u="sng" dirty="0"/>
          </a:p>
        </p:txBody>
      </p:sp>
      <p:sp>
        <p:nvSpPr>
          <p:cNvPr id="3" name="Content Placeholder 2"/>
          <p:cNvSpPr>
            <a:spLocks noGrp="1"/>
          </p:cNvSpPr>
          <p:nvPr>
            <p:ph idx="1"/>
          </p:nvPr>
        </p:nvSpPr>
        <p:spPr/>
        <p:txBody>
          <a:bodyPr/>
          <a:lstStyle/>
          <a:p>
            <a:endParaRPr lang="en-GB" dirty="0"/>
          </a:p>
          <a:p>
            <a:pPr lvl="0"/>
            <a:r>
              <a:rPr lang="en-GB" dirty="0"/>
              <a:t>A </a:t>
            </a:r>
            <a:r>
              <a:rPr lang="en-GB" dirty="0" err="1"/>
              <a:t>yw</a:t>
            </a:r>
            <a:r>
              <a:rPr lang="en-GB" dirty="0"/>
              <a:t> </a:t>
            </a:r>
            <a:r>
              <a:rPr lang="en-GB" dirty="0" err="1"/>
              <a:t>eich</a:t>
            </a:r>
            <a:r>
              <a:rPr lang="en-GB" dirty="0"/>
              <a:t> </a:t>
            </a:r>
            <a:r>
              <a:rPr lang="en-GB" dirty="0" err="1"/>
              <a:t>gweithdrefnau</a:t>
            </a:r>
            <a:r>
              <a:rPr lang="en-GB" dirty="0"/>
              <a:t> </a:t>
            </a:r>
            <a:r>
              <a:rPr lang="en-GB" dirty="0" err="1"/>
              <a:t>yn</a:t>
            </a:r>
            <a:r>
              <a:rPr lang="en-GB" dirty="0"/>
              <a:t> </a:t>
            </a:r>
            <a:r>
              <a:rPr lang="en-GB" dirty="0" err="1"/>
              <a:t>eich</a:t>
            </a:r>
            <a:r>
              <a:rPr lang="en-GB" dirty="0"/>
              <a:t> </a:t>
            </a:r>
            <a:r>
              <a:rPr lang="en-GB" dirty="0" err="1"/>
              <a:t>cynorthwyo</a:t>
            </a:r>
            <a:r>
              <a:rPr lang="en-GB" dirty="0"/>
              <a:t> </a:t>
            </a:r>
            <a:r>
              <a:rPr lang="en-GB" dirty="0" err="1"/>
              <a:t>i</a:t>
            </a:r>
            <a:r>
              <a:rPr lang="en-GB" dirty="0"/>
              <a:t> </a:t>
            </a:r>
            <a:r>
              <a:rPr lang="en-GB" dirty="0" err="1"/>
              <a:t>weithio</a:t>
            </a:r>
            <a:r>
              <a:rPr lang="en-GB" dirty="0"/>
              <a:t> o </a:t>
            </a:r>
            <a:r>
              <a:rPr lang="en-GB" dirty="0" err="1"/>
              <a:t>fewn</a:t>
            </a:r>
            <a:r>
              <a:rPr lang="en-GB" dirty="0"/>
              <a:t> </a:t>
            </a:r>
            <a:r>
              <a:rPr lang="en-GB" dirty="0" err="1"/>
              <a:t>egwyddorion</a:t>
            </a:r>
            <a:r>
              <a:rPr lang="en-GB" dirty="0"/>
              <a:t> </a:t>
            </a:r>
            <a:r>
              <a:rPr lang="en-GB" dirty="0" err="1"/>
              <a:t>arfer</a:t>
            </a:r>
            <a:r>
              <a:rPr lang="en-GB" dirty="0"/>
              <a:t> </a:t>
            </a:r>
            <a:r>
              <a:rPr lang="en-GB" dirty="0" err="1"/>
              <a:t>diogelu</a:t>
            </a:r>
            <a:r>
              <a:rPr lang="en-GB" dirty="0"/>
              <a:t> </a:t>
            </a:r>
            <a:r>
              <a:rPr lang="en-GB" dirty="0" err="1"/>
              <a:t>sy’n</a:t>
            </a:r>
            <a:r>
              <a:rPr lang="en-GB" dirty="0"/>
              <a:t> </a:t>
            </a:r>
            <a:r>
              <a:rPr lang="en-GB" dirty="0" err="1"/>
              <a:t>canolbwyntio</a:t>
            </a:r>
            <a:r>
              <a:rPr lang="en-GB" dirty="0"/>
              <a:t> </a:t>
            </a:r>
            <a:r>
              <a:rPr lang="en-GB" dirty="0" err="1"/>
              <a:t>ar</a:t>
            </a:r>
            <a:r>
              <a:rPr lang="en-GB" dirty="0"/>
              <a:t> </a:t>
            </a:r>
            <a:r>
              <a:rPr lang="en-GB" dirty="0" err="1"/>
              <a:t>yr</a:t>
            </a:r>
            <a:r>
              <a:rPr lang="en-GB" dirty="0"/>
              <a:t> </a:t>
            </a:r>
            <a:r>
              <a:rPr lang="en-GB" dirty="0" err="1"/>
              <a:t>unigolyn</a:t>
            </a:r>
            <a:r>
              <a:rPr lang="en-GB" dirty="0"/>
              <a:t>? </a:t>
            </a:r>
          </a:p>
          <a:p>
            <a:pPr lvl="0"/>
            <a:r>
              <a:rPr lang="en-GB" dirty="0"/>
              <a:t>A </a:t>
            </a:r>
            <a:r>
              <a:rPr lang="en-GB" dirty="0" err="1"/>
              <a:t>oes</a:t>
            </a:r>
            <a:r>
              <a:rPr lang="en-GB" dirty="0"/>
              <a:t> </a:t>
            </a:r>
            <a:r>
              <a:rPr lang="en-GB" dirty="0" err="1"/>
              <a:t>gan</a:t>
            </a:r>
            <a:r>
              <a:rPr lang="en-GB" dirty="0"/>
              <a:t> </a:t>
            </a:r>
            <a:r>
              <a:rPr lang="en-GB" dirty="0" err="1"/>
              <a:t>eich</a:t>
            </a:r>
            <a:r>
              <a:rPr lang="en-GB" dirty="0"/>
              <a:t> </a:t>
            </a:r>
            <a:r>
              <a:rPr lang="en-GB" dirty="0" err="1"/>
              <a:t>sefydliad</a:t>
            </a:r>
            <a:r>
              <a:rPr lang="en-GB" dirty="0"/>
              <a:t> </a:t>
            </a:r>
            <a:r>
              <a:rPr lang="en-GB" dirty="0" err="1"/>
              <a:t>systemau</a:t>
            </a:r>
            <a:r>
              <a:rPr lang="en-GB" dirty="0"/>
              <a:t> </a:t>
            </a:r>
            <a:r>
              <a:rPr lang="en-GB" dirty="0" err="1"/>
              <a:t>mewn</a:t>
            </a:r>
            <a:r>
              <a:rPr lang="en-GB" dirty="0"/>
              <a:t> </a:t>
            </a:r>
            <a:r>
              <a:rPr lang="en-GB" dirty="0" err="1"/>
              <a:t>grym</a:t>
            </a:r>
            <a:r>
              <a:rPr lang="en-GB" dirty="0"/>
              <a:t> </a:t>
            </a:r>
            <a:r>
              <a:rPr lang="en-GB" dirty="0" err="1"/>
              <a:t>i</a:t>
            </a:r>
            <a:r>
              <a:rPr lang="en-GB" dirty="0"/>
              <a:t> </a:t>
            </a:r>
            <a:r>
              <a:rPr lang="en-GB" dirty="0" err="1"/>
              <a:t>weithio</a:t>
            </a:r>
            <a:r>
              <a:rPr lang="en-GB" dirty="0"/>
              <a:t> o </a:t>
            </a:r>
            <a:r>
              <a:rPr lang="en-GB" dirty="0" err="1"/>
              <a:t>fewn</a:t>
            </a:r>
            <a:r>
              <a:rPr lang="en-GB" dirty="0"/>
              <a:t> </a:t>
            </a:r>
            <a:r>
              <a:rPr lang="en-GB" dirty="0" err="1"/>
              <a:t>rhaglen</a:t>
            </a:r>
            <a:r>
              <a:rPr lang="en-GB" dirty="0"/>
              <a:t> </a:t>
            </a:r>
            <a:r>
              <a:rPr lang="en-GB" dirty="0" err="1"/>
              <a:t>arfer</a:t>
            </a:r>
            <a:r>
              <a:rPr lang="en-GB" dirty="0"/>
              <a:t> </a:t>
            </a:r>
            <a:r>
              <a:rPr lang="en-GB" dirty="0" err="1"/>
              <a:t>diogelu</a:t>
            </a:r>
            <a:r>
              <a:rPr lang="en-GB" dirty="0"/>
              <a:t> </a:t>
            </a:r>
            <a:r>
              <a:rPr lang="en-GB" dirty="0" err="1"/>
              <a:t>sy’n</a:t>
            </a:r>
            <a:r>
              <a:rPr lang="en-GB" dirty="0"/>
              <a:t> </a:t>
            </a:r>
            <a:r>
              <a:rPr lang="en-GB" dirty="0" err="1"/>
              <a:t>canolbwyntio</a:t>
            </a:r>
            <a:r>
              <a:rPr lang="en-GB" dirty="0"/>
              <a:t> </a:t>
            </a:r>
            <a:r>
              <a:rPr lang="en-GB" dirty="0" err="1"/>
              <a:t>ar</a:t>
            </a:r>
            <a:r>
              <a:rPr lang="en-GB" dirty="0"/>
              <a:t> </a:t>
            </a:r>
            <a:r>
              <a:rPr lang="en-GB" dirty="0" err="1"/>
              <a:t>yr</a:t>
            </a:r>
            <a:r>
              <a:rPr lang="en-GB" dirty="0"/>
              <a:t> </a:t>
            </a:r>
            <a:r>
              <a:rPr lang="en-GB" dirty="0" err="1"/>
              <a:t>unigolyn</a:t>
            </a:r>
            <a:r>
              <a:rPr lang="en-GB" dirty="0"/>
              <a:t>? </a:t>
            </a:r>
          </a:p>
          <a:p>
            <a:pPr lvl="0"/>
            <a:r>
              <a:rPr lang="en-GB" dirty="0"/>
              <a:t>A </a:t>
            </a:r>
            <a:r>
              <a:rPr lang="en-GB" dirty="0" err="1"/>
              <a:t>yw</a:t>
            </a:r>
            <a:r>
              <a:rPr lang="en-GB" dirty="0"/>
              <a:t> </a:t>
            </a:r>
            <a:r>
              <a:rPr lang="en-GB" dirty="0" err="1"/>
              <a:t>eich</a:t>
            </a:r>
            <a:r>
              <a:rPr lang="en-GB" dirty="0"/>
              <a:t> </a:t>
            </a:r>
            <a:r>
              <a:rPr lang="en-GB" dirty="0" err="1"/>
              <a:t>sefydliad</a:t>
            </a:r>
            <a:r>
              <a:rPr lang="en-GB" dirty="0"/>
              <a:t> </a:t>
            </a:r>
            <a:r>
              <a:rPr lang="en-GB" dirty="0" err="1"/>
              <a:t>yn</a:t>
            </a:r>
            <a:r>
              <a:rPr lang="en-GB" dirty="0"/>
              <a:t> </a:t>
            </a:r>
            <a:r>
              <a:rPr lang="en-GB" dirty="0" err="1"/>
              <a:t>cynnal</a:t>
            </a:r>
            <a:r>
              <a:rPr lang="en-GB" dirty="0"/>
              <a:t> </a:t>
            </a:r>
            <a:r>
              <a:rPr lang="en-GB" dirty="0" err="1"/>
              <a:t>archwiliad</a:t>
            </a:r>
            <a:r>
              <a:rPr lang="en-GB" dirty="0"/>
              <a:t> </a:t>
            </a:r>
            <a:r>
              <a:rPr lang="en-GB" dirty="0" err="1"/>
              <a:t>i</a:t>
            </a:r>
            <a:r>
              <a:rPr lang="en-GB" dirty="0"/>
              <a:t> </a:t>
            </a:r>
            <a:r>
              <a:rPr lang="en-GB" dirty="0" err="1"/>
              <a:t>wirio</a:t>
            </a:r>
            <a:r>
              <a:rPr lang="en-GB" dirty="0"/>
              <a:t> </a:t>
            </a:r>
            <a:r>
              <a:rPr lang="en-GB" dirty="0" err="1"/>
              <a:t>cydymffurfiaeth</a:t>
            </a:r>
            <a:r>
              <a:rPr lang="en-GB" dirty="0"/>
              <a:t> â </a:t>
            </a:r>
            <a:r>
              <a:rPr lang="en-GB" dirty="0" err="1"/>
              <a:t>diogelu</a:t>
            </a:r>
            <a:r>
              <a:rPr lang="en-GB" dirty="0"/>
              <a:t> </a:t>
            </a:r>
            <a:r>
              <a:rPr lang="en-GB" dirty="0" err="1"/>
              <a:t>sy’n</a:t>
            </a:r>
            <a:r>
              <a:rPr lang="en-GB" dirty="0"/>
              <a:t> </a:t>
            </a:r>
            <a:r>
              <a:rPr lang="en-GB" dirty="0" err="1"/>
              <a:t>canolbwyntio</a:t>
            </a:r>
            <a:r>
              <a:rPr lang="en-GB" dirty="0"/>
              <a:t> </a:t>
            </a:r>
            <a:r>
              <a:rPr lang="en-GB" dirty="0" err="1"/>
              <a:t>ar</a:t>
            </a:r>
            <a:r>
              <a:rPr lang="en-GB" dirty="0"/>
              <a:t> </a:t>
            </a:r>
            <a:r>
              <a:rPr lang="en-GB" dirty="0" err="1"/>
              <a:t>yr</a:t>
            </a:r>
            <a:r>
              <a:rPr lang="en-GB" dirty="0"/>
              <a:t> </a:t>
            </a:r>
            <a:r>
              <a:rPr lang="en-GB" dirty="0" err="1"/>
              <a:t>unigolyn</a:t>
            </a:r>
            <a:r>
              <a:rPr lang="en-GB" dirty="0"/>
              <a:t>? </a:t>
            </a:r>
          </a:p>
          <a:p>
            <a:pPr lvl="0"/>
            <a:r>
              <a:rPr lang="en-GB" dirty="0"/>
              <a:t>A </a:t>
            </a:r>
            <a:r>
              <a:rPr lang="en-GB" dirty="0" err="1"/>
              <a:t>oes</a:t>
            </a:r>
            <a:r>
              <a:rPr lang="en-GB" dirty="0"/>
              <a:t> </a:t>
            </a:r>
            <a:r>
              <a:rPr lang="en-GB" dirty="0" err="1"/>
              <a:t>gennych</a:t>
            </a:r>
            <a:r>
              <a:rPr lang="en-GB" dirty="0"/>
              <a:t> chi </a:t>
            </a:r>
            <a:r>
              <a:rPr lang="en-GB" dirty="0" err="1"/>
              <a:t>fynediad</a:t>
            </a:r>
            <a:r>
              <a:rPr lang="en-GB" dirty="0"/>
              <a:t> </a:t>
            </a:r>
            <a:r>
              <a:rPr lang="en-GB" dirty="0" err="1"/>
              <a:t>i</a:t>
            </a:r>
            <a:r>
              <a:rPr lang="en-GB" dirty="0"/>
              <a:t> </a:t>
            </a:r>
            <a:r>
              <a:rPr lang="en-GB" dirty="0" err="1"/>
              <a:t>hyfforddiant</a:t>
            </a:r>
            <a:r>
              <a:rPr lang="en-GB" dirty="0"/>
              <a:t> </a:t>
            </a:r>
            <a:r>
              <a:rPr lang="en-GB" dirty="0" err="1"/>
              <a:t>mewn</a:t>
            </a:r>
            <a:r>
              <a:rPr lang="en-GB" dirty="0"/>
              <a:t> </a:t>
            </a:r>
            <a:r>
              <a:rPr lang="en-GB" dirty="0" err="1"/>
              <a:t>arfer</a:t>
            </a:r>
            <a:r>
              <a:rPr lang="en-GB" dirty="0"/>
              <a:t> </a:t>
            </a:r>
            <a:r>
              <a:rPr lang="en-GB" dirty="0" err="1"/>
              <a:t>diogelu</a:t>
            </a:r>
            <a:r>
              <a:rPr lang="en-GB" dirty="0"/>
              <a:t> </a:t>
            </a:r>
            <a:r>
              <a:rPr lang="en-GB" dirty="0" err="1"/>
              <a:t>sy’n</a:t>
            </a:r>
            <a:r>
              <a:rPr lang="en-GB" dirty="0"/>
              <a:t> </a:t>
            </a:r>
            <a:r>
              <a:rPr lang="en-GB" dirty="0" err="1"/>
              <a:t>canolbwyntio</a:t>
            </a:r>
            <a:r>
              <a:rPr lang="en-GB" dirty="0"/>
              <a:t> </a:t>
            </a:r>
            <a:r>
              <a:rPr lang="en-GB" dirty="0" err="1"/>
              <a:t>ar</a:t>
            </a:r>
            <a:r>
              <a:rPr lang="en-GB" dirty="0"/>
              <a:t> </a:t>
            </a:r>
            <a:r>
              <a:rPr lang="en-GB" dirty="0" err="1"/>
              <a:t>yr</a:t>
            </a:r>
            <a:r>
              <a:rPr lang="en-GB" dirty="0"/>
              <a:t> </a:t>
            </a:r>
            <a:r>
              <a:rPr lang="en-GB" dirty="0" err="1"/>
              <a:t>unigolyn</a:t>
            </a:r>
            <a:r>
              <a:rPr lang="en-GB" dirty="0"/>
              <a:t>? </a:t>
            </a:r>
          </a:p>
        </p:txBody>
      </p:sp>
    </p:spTree>
    <p:extLst>
      <p:ext uri="{BB962C8B-B14F-4D97-AF65-F5344CB8AC3E}">
        <p14:creationId xmlns:p14="http://schemas.microsoft.com/office/powerpoint/2010/main" val="1429833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 </a:t>
            </a:r>
            <a:r>
              <a:rPr lang="en-GB" b="1" u="sng" dirty="0" err="1" smtClean="0"/>
              <a:t>Bwrdd</a:t>
            </a:r>
            <a:r>
              <a:rPr lang="en-GB" b="1" u="sng" dirty="0" smtClean="0"/>
              <a:t> </a:t>
            </a:r>
            <a:r>
              <a:rPr lang="en-GB" b="1" u="sng" dirty="0" err="1" smtClean="0"/>
              <a:t>Diogelu</a:t>
            </a:r>
            <a:r>
              <a:rPr lang="en-GB" b="1" u="sng" dirty="0" smtClean="0"/>
              <a:t> </a:t>
            </a:r>
            <a:r>
              <a:rPr lang="en-GB" b="1" u="sng" dirty="0" err="1" smtClean="0"/>
              <a:t>Gogledd</a:t>
            </a:r>
            <a:r>
              <a:rPr lang="en-GB" b="1" u="sng" dirty="0" smtClean="0"/>
              <a:t> Cymru</a:t>
            </a:r>
            <a:endParaRPr lang="en-GB" dirty="0"/>
          </a:p>
        </p:txBody>
      </p:sp>
      <p:sp>
        <p:nvSpPr>
          <p:cNvPr id="3" name="Content Placeholder 2"/>
          <p:cNvSpPr>
            <a:spLocks noGrp="1"/>
          </p:cNvSpPr>
          <p:nvPr>
            <p:ph idx="1"/>
          </p:nvPr>
        </p:nvSpPr>
        <p:spPr/>
        <p:txBody>
          <a:bodyPr>
            <a:normAutofit fontScale="92500"/>
          </a:bodyPr>
          <a:lstStyle/>
          <a:p>
            <a:pPr lvl="0"/>
            <a:r>
              <a:rPr lang="cy-GB" sz="3200" b="1" dirty="0"/>
              <a:t>Helpwch ni i ddiogelu ein cymunedau rhag camdriniaeth ac esgeulustod – Ewch i wefan Bwrdd Diogelu Gogledd Cymru i ddod o hyd i fanylion cyswllt pob Awdurdod Lleol yng Ngogledd Cymru i roi gwybod am unrhyw bryderon diogelu sydd gennych </a:t>
            </a:r>
            <a:endParaRPr lang="en-GB" sz="3200" dirty="0"/>
          </a:p>
          <a:p>
            <a:pPr marL="0" indent="0">
              <a:buNone/>
            </a:pPr>
            <a:endParaRPr lang="en-GB" sz="2400" b="1" dirty="0"/>
          </a:p>
          <a:p>
            <a:r>
              <a:rPr lang="en-GB" dirty="0">
                <a:hlinkClick r:id="rId3"/>
              </a:rPr>
              <a:t>https://www.bwrdddiogelugogleddcymru.cymru/</a:t>
            </a:r>
            <a:endParaRPr lang="en-GB" dirty="0">
              <a:hlinkClick r:id="rId4"/>
            </a:endParaRPr>
          </a:p>
          <a:p>
            <a:pPr marL="0" indent="0">
              <a:buNone/>
            </a:pPr>
            <a:endParaRPr lang="en-GB" dirty="0" smtClean="0"/>
          </a:p>
          <a:p>
            <a:endParaRPr lang="en-GB" dirty="0"/>
          </a:p>
        </p:txBody>
      </p:sp>
    </p:spTree>
    <p:extLst>
      <p:ext uri="{BB962C8B-B14F-4D97-AF65-F5344CB8AC3E}">
        <p14:creationId xmlns:p14="http://schemas.microsoft.com/office/powerpoint/2010/main" val="1153887908"/>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831</TotalTime>
  <Words>641</Words>
  <Application>Microsoft Office PowerPoint</Application>
  <PresentationFormat>Widescreen</PresentationFormat>
  <Paragraphs>42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Wisp</vt:lpstr>
      <vt:lpstr>            SESIWN BRIFFIO 7 MUNUD  Arfer Diogelu sy’n Canolbwyntio ar yr Unigolyn </vt:lpstr>
      <vt:lpstr>Beth ydyw? </vt:lpstr>
      <vt:lpstr>Pam ei fod yn bwysig? </vt:lpstr>
      <vt:lpstr>Prif Egwyddorion</vt:lpstr>
      <vt:lpstr>Prif Egwyddorion</vt:lpstr>
      <vt:lpstr>Prif Egwyddorion</vt:lpstr>
      <vt:lpstr>Cwestiynau i’w hystyried</vt:lpstr>
      <vt:lpstr> Bwrdd Diogelu Gogledd Cymru</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Catrin Meleri Roberts (Cyfieithydd/Translator)</cp:lastModifiedBy>
  <cp:revision>108</cp:revision>
  <dcterms:created xsi:type="dcterms:W3CDTF">2017-10-11T14:35:31Z</dcterms:created>
  <dcterms:modified xsi:type="dcterms:W3CDTF">2020-06-17T14:38:45Z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DOC-ID">
    <vt:lpwstr>44687ba1a0534cd48b27525d7894f454</vt:lpwstr>
  </property>
  <property fmtid="{D5CDD505-2E9C-101B-9397-08002B2CF9AE}" pid="3" name="SW-CACHED-DLP-SCORE">
    <vt:lpwstr/>
  </property>
  <property fmtid="{D5CDD505-2E9C-101B-9397-08002B2CF9AE}" pid="4" name="SW-CACHED-CLASSIFICATION-ID">
    <vt:lpwstr/>
  </property>
  <property fmtid="{D5CDD505-2E9C-101B-9397-08002B2CF9AE}" pid="5" name="SW-CLASSIFICATION-ID">
    <vt:lpwstr>OfficialLabel</vt:lpwstr>
  </property>
  <property fmtid="{D5CDD505-2E9C-101B-9397-08002B2CF9AE}" pid="6" name="SW-CLASSIFIED-BY">
    <vt:lpwstr>catrin.meleri.roberts@conwy.gov.uk</vt:lpwstr>
  </property>
  <property fmtid="{D5CDD505-2E9C-101B-9397-08002B2CF9AE}" pid="7" name="SW-CLASSIFICATION-DATE">
    <vt:lpwstr>2020-06-17T14:38:42.6647329Z</vt:lpwstr>
  </property>
  <property fmtid="{D5CDD505-2E9C-101B-9397-08002B2CF9AE}" pid="8" name="SW-META-DATA">
    <vt:lpwstr>!!!EGSTAMP:6153e670-182e-4ac4-86db-6bc520f0a05b:OfficialLabel;S=0;DESCRIPTION=Non-Sensitive!!!</vt:lpwstr>
  </property>
  <property fmtid="{D5CDD505-2E9C-101B-9397-08002B2CF9AE}" pid="9" name="SW-CLASSIFY-HEADER">
    <vt:lpwstr/>
  </property>
  <property fmtid="{D5CDD505-2E9C-101B-9397-08002B2CF9AE}" pid="10" name="SW-CLASSIFY-FOOTER">
    <vt:lpwstr/>
  </property>
  <property fmtid="{D5CDD505-2E9C-101B-9397-08002B2CF9AE}" pid="11" name="SW-CLASSIFY-WATERMARK">
    <vt:lpwstr/>
  </property>
  <property fmtid="{D5CDD505-2E9C-101B-9397-08002B2CF9AE}" pid="12" name="SW-FINGERPRINT">
    <vt:lpwstr>nmJZjh758NuedukxIqNY2PtK9M0oGl0shTsTbxtcWMU=</vt:lpwstr>
  </property>
</Properties>
</file>