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D44A-3BDC-4FF9-B854-5FD067902D45}" type="datetimeFigureOut">
              <a:rPr lang="cy-GB" smtClean="0"/>
              <a:t>29/06/2020</a:t>
            </a:fld>
            <a:endParaRPr lang="cy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y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C635-4526-4F14-BDAF-C030EE22DB84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7581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1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95002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2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9107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3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1674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4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62664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5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70803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6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22557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7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1743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C635-4526-4F14-BDAF-C030EE22DB84}" type="slidenum">
              <a:rPr lang="cy-GB" smtClean="0"/>
              <a:t>8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8513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ilii.org/ew/cases/EWCA/Civ/2020/735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340" y="2202873"/>
            <a:ext cx="9448800" cy="33901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BRIFF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/>
              <a:t>7 MUNUD</a:t>
            </a:r>
            <a:r>
              <a:rPr lang="en-GB" dirty="0"/>
              <a:t/>
            </a:r>
            <a:br>
              <a:rPr lang="en-GB" dirty="0"/>
            </a:br>
            <a:r>
              <a:rPr lang="en-GB" sz="4900" b="1" dirty="0" smtClean="0"/>
              <a:t>Galluedd, </a:t>
            </a:r>
            <a:r>
              <a:rPr lang="en-GB" sz="4900" b="1" dirty="0" err="1" smtClean="0"/>
              <a:t>cydsyniad</a:t>
            </a:r>
            <a:r>
              <a:rPr lang="en-GB" sz="4900" b="1" dirty="0" smtClean="0"/>
              <a:t> a </a:t>
            </a:r>
            <a:r>
              <a:rPr lang="en-GB" sz="4900" b="1" dirty="0" err="1" smtClean="0"/>
              <a:t>chysylltiadau</a:t>
            </a:r>
            <a:r>
              <a:rPr lang="en-GB" sz="4900" b="1" dirty="0" smtClean="0"/>
              <a:t> </a:t>
            </a:r>
            <a:r>
              <a:rPr lang="en-GB" sz="4900" b="1" dirty="0" err="1" smtClean="0"/>
              <a:t>rhywiol</a:t>
            </a:r>
            <a:r>
              <a:rPr lang="en-GB" sz="4900" dirty="0"/>
              <a:t/>
            </a:r>
            <a:br>
              <a:rPr lang="en-GB" sz="4900" dirty="0"/>
            </a:br>
            <a:endParaRPr lang="en-GB" sz="4900" b="1" dirty="0"/>
          </a:p>
        </p:txBody>
      </p:sp>
      <p:pic>
        <p:nvPicPr>
          <p:cNvPr id="4" name="Picture 3" title="Bwrdd Diogelu Gogledd Cyrmu Logo North Wales Safeguarding Board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Cyflwyniad</a:t>
            </a:r>
            <a:r>
              <a:rPr lang="en-GB" b="1" u="sng" dirty="0" smtClean="0"/>
              <a:t>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cy-GB" sz="2800" dirty="0" smtClean="0"/>
              <a:t>Pwrpas y Briff 7 munud hwn yw rhoi crynodeb o’r achos Llys Apêl diweddar:  </a:t>
            </a:r>
            <a:r>
              <a:rPr lang="cy-GB" sz="2800" i="1" dirty="0" smtClean="0">
                <a:hlinkClick r:id="rId3"/>
              </a:rPr>
              <a:t>Awdurdod Lleol v </a:t>
            </a:r>
            <a:r>
              <a:rPr lang="cy-GB" sz="2800" i="1" dirty="0" err="1" smtClean="0">
                <a:hlinkClick r:id="rId3"/>
              </a:rPr>
              <a:t>JB</a:t>
            </a:r>
            <a:r>
              <a:rPr lang="cy-GB" sz="2800" i="1" dirty="0" smtClean="0">
                <a:hlinkClick r:id="rId3"/>
              </a:rPr>
              <a:t> [2020] </a:t>
            </a:r>
            <a:r>
              <a:rPr lang="cy-GB" sz="2800" i="1" dirty="0" err="1" smtClean="0">
                <a:hlinkClick r:id="rId3"/>
              </a:rPr>
              <a:t>EWCA</a:t>
            </a:r>
            <a:r>
              <a:rPr lang="cy-GB" sz="2800" i="1" dirty="0" smtClean="0">
                <a:hlinkClick r:id="rId3"/>
              </a:rPr>
              <a:t> </a:t>
            </a:r>
            <a:r>
              <a:rPr lang="cy-GB" sz="2800" i="1" dirty="0" err="1" smtClean="0">
                <a:hlinkClick r:id="rId3"/>
              </a:rPr>
              <a:t>Civ</a:t>
            </a:r>
            <a:r>
              <a:rPr lang="cy-GB" sz="2800" i="1" dirty="0" smtClean="0">
                <a:hlinkClick r:id="rId3"/>
              </a:rPr>
              <a:t> 735</a:t>
            </a:r>
            <a:r>
              <a:rPr lang="cy-GB" sz="2800" dirty="0" smtClean="0"/>
              <a:t> </a:t>
            </a:r>
            <a:r>
              <a:rPr lang="cy-GB" sz="2800" dirty="0"/>
              <a:t> </a:t>
            </a:r>
            <a:r>
              <a:rPr lang="cy-GB" sz="2800" dirty="0" smtClean="0"/>
              <a:t>a oedd yn canolbwyntio ar faterion ymarferol yn ymwneud â </a:t>
            </a:r>
            <a:r>
              <a:rPr lang="cy-GB" sz="2800" b="1" dirty="0" err="1" smtClean="0"/>
              <a:t>galluedd</a:t>
            </a:r>
            <a:r>
              <a:rPr lang="cy-GB" sz="2800" b="1" dirty="0" smtClean="0"/>
              <a:t>, cydsyniad a pherthnasoedd rhywiol</a:t>
            </a:r>
            <a:r>
              <a:rPr lang="cy-GB" sz="2800" dirty="0" smtClean="0"/>
              <a:t>. </a:t>
            </a:r>
            <a:r>
              <a:rPr lang="cy-GB" sz="2800" b="1" dirty="0" smtClean="0"/>
              <a:t> </a:t>
            </a:r>
            <a:r>
              <a:rPr lang="cy-GB" sz="2800" dirty="0" smtClean="0"/>
              <a:t>Penderfyniadau yn ymwneud â pherthnasoedd teuluol (Adran 27 </a:t>
            </a:r>
            <a:r>
              <a:rPr lang="cy-GB" sz="2800" dirty="0" err="1" smtClean="0"/>
              <a:t>DGM</a:t>
            </a:r>
            <a:r>
              <a:rPr lang="cy-GB" sz="2800" dirty="0" smtClean="0"/>
              <a:t>) 27(b), mae cydsynio i gysylltiadau rhywiol yn Benderfyniad Wedi’i Eithrio o fewn ystyr y Ddeddf </a:t>
            </a:r>
            <a:r>
              <a:rPr lang="cy-GB" sz="2800" dirty="0" err="1" smtClean="0"/>
              <a:t>Galluedd</a:t>
            </a:r>
            <a:r>
              <a:rPr lang="cy-GB" sz="2800" dirty="0" smtClean="0"/>
              <a:t> Meddyliol.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088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Yr</a:t>
            </a:r>
            <a:r>
              <a:rPr lang="en-GB" b="1" dirty="0" smtClean="0"/>
              <a:t> </a:t>
            </a:r>
            <a:r>
              <a:rPr lang="en-GB" b="1" dirty="0" err="1" smtClean="0"/>
              <a:t>Achos</a:t>
            </a:r>
            <a:r>
              <a:rPr lang="en-GB" b="1" dirty="0" smtClean="0"/>
              <a:t> </a:t>
            </a:r>
            <a:r>
              <a:rPr lang="en-GB" b="1" dirty="0" err="1" smtClean="0"/>
              <a:t>Llys</a:t>
            </a:r>
            <a:r>
              <a:rPr lang="en-GB" b="1" dirty="0" smtClean="0"/>
              <a:t> </a:t>
            </a:r>
            <a:r>
              <a:rPr lang="en-GB" b="1" dirty="0" err="1" smtClean="0"/>
              <a:t>Gwarchod</a:t>
            </a:r>
            <a:r>
              <a:rPr lang="en-GB" b="1" dirty="0" smtClean="0"/>
              <a:t> </a:t>
            </a:r>
            <a:r>
              <a:rPr lang="en-GB" b="1" dirty="0" err="1" smtClean="0"/>
              <a:t>Gwreiddiol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Mae </a:t>
            </a:r>
            <a:r>
              <a:rPr lang="cy-GB" dirty="0" err="1" smtClean="0"/>
              <a:t>JB</a:t>
            </a:r>
            <a:r>
              <a:rPr lang="cy-GB" dirty="0" smtClean="0"/>
              <a:t> yn ddyn yn ei </a:t>
            </a:r>
            <a:r>
              <a:rPr lang="cy-GB" dirty="0" err="1" smtClean="0"/>
              <a:t>30au</a:t>
            </a:r>
            <a:r>
              <a:rPr lang="cy-GB" dirty="0" smtClean="0"/>
              <a:t> gyda diagnosis cymhleth o anhwylder y sbectrwm awtistig  a dirnadaeth </a:t>
            </a:r>
            <a:r>
              <a:rPr lang="cy-GB" dirty="0" err="1" smtClean="0"/>
              <a:t>amharedig</a:t>
            </a:r>
            <a:r>
              <a:rPr lang="cy-GB" dirty="0" smtClean="0"/>
              <a:t>. Roedd yn dymuno cyfarfod merch am berthynas a fyddai’n cynnwys perthynas rywiol. Roedd gan yr awdurdod lleol bryderon nad oedd </a:t>
            </a:r>
            <a:r>
              <a:rPr lang="cy-GB" dirty="0" err="1" smtClean="0"/>
              <a:t>JB</a:t>
            </a:r>
            <a:r>
              <a:rPr lang="cy-GB" dirty="0" smtClean="0"/>
              <a:t> yn deall bod yn rhaid i berthynas rywiol fod yn gydsyniol ar y ddwy ochr.</a:t>
            </a:r>
          </a:p>
          <a:p>
            <a:r>
              <a:rPr lang="cy-GB" dirty="0" smtClean="0"/>
              <a:t>Mewn geiriau eraill, roeddent yn dadlau nad yw’n ddigon i </a:t>
            </a:r>
            <a:r>
              <a:rPr lang="cy-GB" dirty="0" err="1" smtClean="0"/>
              <a:t>JB</a:t>
            </a:r>
            <a:r>
              <a:rPr lang="cy-GB" dirty="0" smtClean="0"/>
              <a:t> ddeall y gall ef gydsynio, neu wrthod cydsynio, i weithgaredd rhywiol.  Mae’n rhaid i </a:t>
            </a:r>
            <a:r>
              <a:rPr lang="cy-GB" dirty="0" err="1" smtClean="0"/>
              <a:t>JB</a:t>
            </a:r>
            <a:r>
              <a:rPr lang="cy-GB" dirty="0" smtClean="0"/>
              <a:t> hefyd ddeall y gall ei bartner gydsynio, neu wrthod cydsynio, i weithgaredd rhywiol. Ac oherwydd nad oedd </a:t>
            </a:r>
            <a:r>
              <a:rPr lang="cy-GB" dirty="0" err="1" smtClean="0"/>
              <a:t>JB</a:t>
            </a:r>
            <a:r>
              <a:rPr lang="cy-GB" dirty="0" smtClean="0"/>
              <a:t> yn deall yr angen i bartner gydsynio/gwrthod, mae’n rhaid bod hynny’n golygu nad oes gan </a:t>
            </a:r>
            <a:r>
              <a:rPr lang="cy-GB" dirty="0" err="1" smtClean="0"/>
              <a:t>JB</a:t>
            </a:r>
            <a:r>
              <a:rPr lang="cy-GB" dirty="0" smtClean="0"/>
              <a:t> y gallu i gydsynio i ryw yn unol ag ystyr Ddeddf </a:t>
            </a:r>
            <a:r>
              <a:rPr lang="cy-GB" dirty="0" err="1" smtClean="0"/>
              <a:t>Galluedd</a:t>
            </a:r>
            <a:r>
              <a:rPr lang="cy-GB" dirty="0" smtClean="0"/>
              <a:t> Meddyliol 2005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71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Yr</a:t>
            </a:r>
            <a:r>
              <a:rPr lang="en-GB" b="1" dirty="0" smtClean="0"/>
              <a:t> </a:t>
            </a:r>
            <a:r>
              <a:rPr lang="en-GB" b="1" dirty="0" err="1" smtClean="0"/>
              <a:t>Achos</a:t>
            </a:r>
            <a:r>
              <a:rPr lang="en-GB" b="1" dirty="0" smtClean="0"/>
              <a:t> </a:t>
            </a:r>
            <a:r>
              <a:rPr lang="en-GB" b="1" dirty="0" err="1" smtClean="0"/>
              <a:t>Llys</a:t>
            </a:r>
            <a:r>
              <a:rPr lang="en-GB" b="1" dirty="0" smtClean="0"/>
              <a:t> </a:t>
            </a:r>
            <a:r>
              <a:rPr lang="en-GB" b="1" dirty="0" err="1" smtClean="0"/>
              <a:t>Gwarchod</a:t>
            </a:r>
            <a:r>
              <a:rPr lang="en-GB" b="1" dirty="0" smtClean="0"/>
              <a:t> </a:t>
            </a:r>
            <a:r>
              <a:rPr lang="en-GB" b="1" dirty="0" err="1" smtClean="0"/>
              <a:t>Gwreiddiol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Roedd y Cyfreithiwr Swyddogol ar ran </a:t>
            </a:r>
            <a:r>
              <a:rPr lang="cy-GB" dirty="0" err="1" smtClean="0"/>
              <a:t>JB</a:t>
            </a:r>
            <a:r>
              <a:rPr lang="cy-GB" dirty="0" smtClean="0"/>
              <a:t> yn dadlau bod hyn yn gosod y bar yn rhy uchel ac yn wahaniaethu yn erbyn pobl fel </a:t>
            </a:r>
            <a:r>
              <a:rPr lang="cy-GB" dirty="0" err="1" smtClean="0"/>
              <a:t>JB</a:t>
            </a:r>
            <a:r>
              <a:rPr lang="cy-GB" dirty="0" smtClean="0"/>
              <a:t> sydd â </a:t>
            </a:r>
            <a:r>
              <a:rPr lang="cy-GB" dirty="0" err="1" smtClean="0"/>
              <a:t>galluedd</a:t>
            </a:r>
            <a:r>
              <a:rPr lang="cy-GB" dirty="0" smtClean="0"/>
              <a:t> </a:t>
            </a:r>
            <a:r>
              <a:rPr lang="cy-GB" dirty="0" err="1" smtClean="0"/>
              <a:t>amharedig</a:t>
            </a:r>
            <a:r>
              <a:rPr lang="cy-GB" dirty="0" smtClean="0"/>
              <a:t>.</a:t>
            </a:r>
          </a:p>
          <a:p>
            <a:r>
              <a:rPr lang="cy-GB" dirty="0" smtClean="0"/>
              <a:t>Mae canlyniad y mater hwn wrth gwrs yn ddifrifol. Ni all unigolyn yr asesir nad oes ganddynt yn </a:t>
            </a:r>
            <a:r>
              <a:rPr lang="cy-GB" dirty="0" err="1" smtClean="0"/>
              <a:t>galluedd</a:t>
            </a:r>
            <a:r>
              <a:rPr lang="cy-GB" dirty="0" smtClean="0"/>
              <a:t> i gydsynio i ryw gael rhyw, oherwydd ni all unrhyw un gydsynio ar eu rhan. Bydd unrhyw un sy’n cael rhyw gydag unigolyn y bernir nad oes ganddynt y </a:t>
            </a:r>
            <a:r>
              <a:rPr lang="cy-GB" dirty="0" err="1" smtClean="0"/>
              <a:t>galluedd</a:t>
            </a:r>
            <a:r>
              <a:rPr lang="cy-GB" dirty="0" smtClean="0"/>
              <a:t> i gydsynio i ryw yn torri’r gyfraith </a:t>
            </a:r>
          </a:p>
          <a:p>
            <a:r>
              <a:rPr lang="cy-GB" dirty="0" smtClean="0"/>
              <a:t>Derbyniodd y Llys Gwarchod ddadl </a:t>
            </a:r>
            <a:r>
              <a:rPr lang="cy-GB" dirty="0" err="1" smtClean="0"/>
              <a:t>JB</a:t>
            </a:r>
            <a:r>
              <a:rPr lang="cy-GB" dirty="0" smtClean="0"/>
              <a:t>. Felly ni ddylid defnyddio’r ffaith nad yw </a:t>
            </a:r>
            <a:r>
              <a:rPr lang="cy-GB" dirty="0" err="1" smtClean="0"/>
              <a:t>JB</a:t>
            </a:r>
            <a:r>
              <a:rPr lang="cy-GB" dirty="0" smtClean="0"/>
              <a:t> yn deall fod yn rhaid i’w bartner gydsynio i ryw fel tystiolaeth nad oes ganddo ef ei hun y </a:t>
            </a:r>
            <a:r>
              <a:rPr lang="cy-GB" dirty="0" err="1" smtClean="0"/>
              <a:t>galluedd</a:t>
            </a:r>
            <a:r>
              <a:rPr lang="cy-GB" dirty="0" smtClean="0"/>
              <a:t> i gydsynion i ryw.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1917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Achos</a:t>
            </a:r>
            <a:r>
              <a:rPr lang="en-GB" b="1" dirty="0" smtClean="0"/>
              <a:t> y </a:t>
            </a:r>
            <a:r>
              <a:rPr lang="en-GB" b="1" dirty="0" err="1" smtClean="0"/>
              <a:t>Llys</a:t>
            </a:r>
            <a:r>
              <a:rPr lang="en-GB" b="1" dirty="0" smtClean="0"/>
              <a:t> </a:t>
            </a:r>
            <a:r>
              <a:rPr lang="en-GB" b="1" dirty="0" err="1" smtClean="0"/>
              <a:t>Apê</a:t>
            </a:r>
            <a:r>
              <a:rPr lang="en-GB" b="1" dirty="0" err="1"/>
              <a:t>l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y-GB" sz="2400" dirty="0" smtClean="0"/>
              <a:t>Edrychodd y Llys Apêl ar y mater o safbwynt wahanol gan ail-fframio’r cwestiynau.</a:t>
            </a:r>
          </a:p>
          <a:p>
            <a:r>
              <a:rPr lang="cy-GB" sz="2400" dirty="0" smtClean="0"/>
              <a:t>Gwnaeth y Llys wahaniaeth rhwng “</a:t>
            </a:r>
            <a:r>
              <a:rPr lang="cy-GB" sz="2400" b="1" dirty="0" smtClean="0"/>
              <a:t>cydsynio i berthnasoedd rhywiol</a:t>
            </a:r>
            <a:r>
              <a:rPr lang="cy-GB" sz="2400" dirty="0" smtClean="0"/>
              <a:t>” a “</a:t>
            </a:r>
            <a:r>
              <a:rPr lang="cy-GB" sz="2400" b="1" dirty="0" smtClean="0"/>
              <a:t>dewis cymryd rhan  mewn perthnasoedd rhywiol neu beidio.</a:t>
            </a:r>
            <a:r>
              <a:rPr lang="cy-GB" sz="2400" dirty="0" smtClean="0"/>
              <a:t>” Dywedodd y Llys fod y rhain yn ddau fater ar wahân, er bod perthynas agos rhyngddynt. Mae’r rhan fwyaf o achosion y Llys Gwarchod wedi canolbwyntio ar ‘gydsynio i berthnasoedd rhywiol ”. Ond mae hyn yn rhoi’r argraff mai’r person arall sy’n penderfynu fod arnynt eisiau rhyw a bod P naill ai’n cytuno neu’n anghytuno â’r penderfyniad hwnnw. Nid yw’n ystyried yr hyn fydd yn digwydd os mai P yw’r un sy’n penderfynu fod arnynt eisiau rhyw.</a:t>
            </a:r>
          </a:p>
          <a:p>
            <a:r>
              <a:rPr lang="cy-GB" sz="2400" dirty="0" smtClean="0"/>
              <a:t>Mae’r rhan honno yr un mor bwysig a’r rhan arall, ac mae’n dilyn bod yn rhaid i unrhyw un sydd eisiau rhyw efo rhywun arall ystyried pwysigrwydd cael cydsyniad y ddau barti ar y dechrau, a’u bod yn parhau i gydsynio drwy gydol y gweithgaredd</a:t>
            </a:r>
            <a:r>
              <a:rPr lang="en-GB" sz="2400" dirty="0" smtClean="0"/>
              <a:t>.</a:t>
            </a:r>
            <a:endParaRPr lang="en-GB" sz="2400" dirty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2774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Achos</a:t>
            </a:r>
            <a:r>
              <a:rPr lang="en-GB" b="1" dirty="0" smtClean="0"/>
              <a:t> y </a:t>
            </a:r>
            <a:r>
              <a:rPr lang="en-GB" b="1" dirty="0" err="1" smtClean="0"/>
              <a:t>Llys</a:t>
            </a:r>
            <a:r>
              <a:rPr lang="en-GB" b="1" dirty="0" smtClean="0"/>
              <a:t> </a:t>
            </a:r>
            <a:r>
              <a:rPr lang="en-GB" b="1" dirty="0" err="1" smtClean="0"/>
              <a:t>Apêl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400" dirty="0" err="1" smtClean="0"/>
              <a:t>Crynhöodd</a:t>
            </a:r>
            <a:r>
              <a:rPr lang="en-GB" sz="2400" dirty="0" smtClean="0"/>
              <a:t> y </a:t>
            </a:r>
            <a:r>
              <a:rPr lang="en-GB" sz="2400" dirty="0" err="1" smtClean="0"/>
              <a:t>Barnwr</a:t>
            </a:r>
            <a:r>
              <a:rPr lang="en-GB" sz="2400" dirty="0" smtClean="0"/>
              <a:t> </a:t>
            </a:r>
            <a:r>
              <a:rPr lang="en-GB" sz="2400" dirty="0" err="1" smtClean="0"/>
              <a:t>fel</a:t>
            </a:r>
            <a:r>
              <a:rPr lang="en-GB" sz="2400" dirty="0" smtClean="0"/>
              <a:t> a </a:t>
            </a:r>
            <a:r>
              <a:rPr lang="en-GB" sz="2400" dirty="0" err="1" smtClean="0"/>
              <a:t>ganlyn</a:t>
            </a:r>
            <a:r>
              <a:rPr lang="en-GB" sz="2400" dirty="0" smtClean="0"/>
              <a:t>:</a:t>
            </a:r>
            <a:endParaRPr lang="en-GB" sz="2400" dirty="0"/>
          </a:p>
          <a:p>
            <a:r>
              <a:rPr lang="cy-GB" sz="2400" dirty="0" smtClean="0"/>
              <a:t>[…],</a:t>
            </a:r>
            <a:r>
              <a:rPr lang="cy-GB" sz="2400" i="1" dirty="0" smtClean="0"/>
              <a:t>wrth ystyried nad yw unigolyn, o ganlyniad i amhariad neu darfu ar y ffordd y mae’r  meddwl neu’r ymennydd yn gweithio, yn gallu deall, cadw na defnyddio na phwyso a mesur gwybodaeth sy’n berthnasol i benderfyniad i gymryd rhan mewn perthnasoedd rhywiol, </a:t>
            </a:r>
            <a:r>
              <a:rPr lang="cy-GB" sz="2400" i="1" dirty="0" err="1" smtClean="0"/>
              <a:t>gallai’r</a:t>
            </a:r>
            <a:r>
              <a:rPr lang="cy-GB" sz="2400" i="1" dirty="0" smtClean="0"/>
              <a:t> wybodaeth sy’n berthnasol i’r penderfyniad gynnwys y canlynol:</a:t>
            </a:r>
            <a:endParaRPr lang="cy-GB" sz="2400" dirty="0" smtClean="0"/>
          </a:p>
          <a:p>
            <a:r>
              <a:rPr lang="cy-GB" sz="2400" i="1" dirty="0" smtClean="0"/>
              <a:t>(1) natur a chymeriad rhywiol y weithred o gyfathrach rywiol, yn cynnwys mecanwaith y weithred;</a:t>
            </a:r>
            <a:endParaRPr lang="cy-GB" sz="2400" dirty="0" smtClean="0"/>
          </a:p>
          <a:p>
            <a:r>
              <a:rPr lang="cy-GB" sz="2400" i="1" dirty="0" smtClean="0"/>
              <a:t>(2) y ffaith fod yn rhaid i’r unigolyn arall fod â’r </a:t>
            </a:r>
            <a:r>
              <a:rPr lang="cy-GB" sz="2400" i="1" dirty="0" err="1" smtClean="0"/>
              <a:t>galluedd</a:t>
            </a:r>
            <a:r>
              <a:rPr lang="cy-GB" sz="2400" i="1" dirty="0" smtClean="0"/>
              <a:t> i gydsynio i’r gweithgaredd rhywiol a bod yn rhaid iddynt yn wir gydsynio cyn a thrwy gydol y gweithgaredd rhywiol;</a:t>
            </a:r>
            <a:endParaRPr lang="cy-GB" sz="2400" dirty="0" smtClean="0"/>
          </a:p>
          <a:p>
            <a:r>
              <a:rPr lang="cy-GB" sz="2400" i="1" dirty="0" smtClean="0"/>
              <a:t>(3) y ffaith y gall P ddweud ie neu na i gael perthnasoedd rhywiol ac y gall benderfynu rhoi neu wrthod cydsyniad</a:t>
            </a:r>
            <a:endParaRPr lang="cy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868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Achos</a:t>
            </a:r>
            <a:r>
              <a:rPr lang="en-GB" b="1" dirty="0"/>
              <a:t> y </a:t>
            </a:r>
            <a:r>
              <a:rPr lang="en-GB" b="1" dirty="0" err="1"/>
              <a:t>Llys</a:t>
            </a:r>
            <a:r>
              <a:rPr lang="en-GB" b="1" dirty="0"/>
              <a:t> </a:t>
            </a:r>
            <a:r>
              <a:rPr lang="en-GB" b="1" dirty="0" err="1"/>
              <a:t>Apêl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cy-GB" i="1" dirty="0" smtClean="0"/>
              <a:t>(4) mai canlyniad rhagweladwy rhesymol cyfathrach rywiol rhwng dyn a dynes yw y bydd y ddynes yn mynd yn feichiog;</a:t>
            </a:r>
            <a:endParaRPr lang="cy-GB" dirty="0" smtClean="0"/>
          </a:p>
          <a:p>
            <a:r>
              <a:rPr lang="cy-GB" i="1" dirty="0" smtClean="0"/>
              <a:t>(5) bod risgiau iechyd yn gysylltiedig, yn arbennig y perygl o gael heintiau a drosglwyddir yn rhywiol, ac y gellir lleihau’r perygl o haint a drosglwyddir yn rhywiol drwy gymryd rhagofalon megis defnyddio condom.</a:t>
            </a:r>
            <a:endParaRPr lang="cy-GB" dirty="0" smtClean="0"/>
          </a:p>
          <a:p>
            <a:r>
              <a:rPr lang="cy-GB" dirty="0" smtClean="0"/>
              <a:t>Pwysleisiodd y barnwr nad oedd yn dweud bod yn RHAID ystyried pob un o’r 5 mater ym MHOB asesiad </a:t>
            </a:r>
            <a:r>
              <a:rPr lang="cy-GB" dirty="0" err="1" smtClean="0"/>
              <a:t>galluedd</a:t>
            </a:r>
            <a:r>
              <a:rPr lang="cy-GB" dirty="0" smtClean="0"/>
              <a:t> yn ymwneud â rhyw. Yn hytrach dywedodd y GELLID eu cymryd i ystyriaeth, os ydynt yn berthnasol i’r achos penodol..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4999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Bwrdd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Diogelu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Gogledd</a:t>
            </a:r>
            <a:r>
              <a:rPr lang="en-GB" b="1" u="sng" dirty="0" smtClean="0"/>
              <a:t> Cymru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Pwysleisiodd y Barnwr hefyd y </a:t>
            </a:r>
            <a:r>
              <a:rPr lang="cy-GB" dirty="0" err="1" smtClean="0"/>
              <a:t>dilema</a:t>
            </a:r>
            <a:r>
              <a:rPr lang="cy-GB" dirty="0" smtClean="0"/>
              <a:t> sy’n wynebu gweithwyr iechyd a gofal cymdeithasol proffesiynol bob dydd o ran, ar y naill law, hyrwydd awtonomiaeth bersonol P, ac ar y llaw arall diogelu P rhag niwed. Mae’r achos hwn yn enghraifft berffaith o’r frwydr barhaus honno.</a:t>
            </a:r>
          </a:p>
          <a:p>
            <a:r>
              <a:rPr lang="cy-GB" b="1" dirty="0" smtClean="0"/>
              <a:t>Penderfyniad y Llys Apêl felly oedd rhoi penderfyniad y Llys Gwarchod o’r neilltu (sef bod gan </a:t>
            </a:r>
            <a:r>
              <a:rPr lang="cy-GB" b="1" dirty="0" err="1" smtClean="0"/>
              <a:t>JB</a:t>
            </a:r>
            <a:r>
              <a:rPr lang="cy-GB" b="1" dirty="0" smtClean="0"/>
              <a:t> gapasiti i gydsynio i ryw) a dychwelyd yr achos i’r Llys Gwarchod i ystyried a oes gan </a:t>
            </a:r>
            <a:r>
              <a:rPr lang="cy-GB" b="1" dirty="0" err="1" smtClean="0"/>
              <a:t>JB</a:t>
            </a:r>
            <a:r>
              <a:rPr lang="cy-GB" b="1" dirty="0" smtClean="0"/>
              <a:t> y capasiti i gymryd rhan mewn gweithgaredd rhywiol. </a:t>
            </a:r>
            <a:endParaRPr lang="cy-GB" dirty="0" smtClean="0"/>
          </a:p>
          <a:p>
            <a:r>
              <a:rPr lang="cy-GB" dirty="0" smtClean="0"/>
              <a:t>Bydd yn rhaid i’r bobl broffesiynol yn y maes ailysgrifennu eu dogfennaeth ar asesu </a:t>
            </a:r>
            <a:r>
              <a:rPr lang="cy-GB" dirty="0" err="1" smtClean="0"/>
              <a:t>galluedd</a:t>
            </a:r>
            <a:r>
              <a:rPr lang="cy-GB" dirty="0" smtClean="0"/>
              <a:t> i gymryd rhan mewn gweithgaredd rhywiol, mae’n rhaid i’r iaith fod yn wahanol gan fod hwn yn gyfle i sicrhau’r cydbwysedd cywir rhwng awtonomiaeth ac amddiffyn.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462081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1004</TotalTime>
  <Words>929</Words>
  <Application>Microsoft Office PowerPoint</Application>
  <PresentationFormat>Widescreen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        BRIFF 7 MUNUD Galluedd, cydsyniad a chysylltiadau rhywiol </vt:lpstr>
      <vt:lpstr>Cyflwyniad </vt:lpstr>
      <vt:lpstr>Yr Achos Llys Gwarchod Gwreiddiol</vt:lpstr>
      <vt:lpstr>Yr Achos Llys Gwarchod Gwreiddiol</vt:lpstr>
      <vt:lpstr>Achos y Llys Apêl </vt:lpstr>
      <vt:lpstr>Achos y Llys Apêl</vt:lpstr>
      <vt:lpstr>Achos y Llys Apêl</vt:lpstr>
      <vt:lpstr>Bwrdd Diogelu Gogledd Cymru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122</cp:revision>
  <dcterms:created xsi:type="dcterms:W3CDTF">2017-10-11T14:35:31Z</dcterms:created>
  <dcterms:modified xsi:type="dcterms:W3CDTF">2020-06-29T06:27:34Z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-DOC-ID">
    <vt:lpwstr>2627be01dc014055abf4f124acd2b8ae</vt:lpwstr>
  </property>
  <property fmtid="{D5CDD505-2E9C-101B-9397-08002B2CF9AE}" pid="3" name="SW-CACHED-DLP-SCORE">
    <vt:lpwstr/>
  </property>
  <property fmtid="{D5CDD505-2E9C-101B-9397-08002B2CF9AE}" pid="4" name="SW-CACHED-CLASSIFICATION-ID">
    <vt:lpwstr/>
  </property>
  <property fmtid="{D5CDD505-2E9C-101B-9397-08002B2CF9AE}" pid="5" name="SW-CLASSIFICATION-ID">
    <vt:lpwstr>OfficialLabel</vt:lpwstr>
  </property>
  <property fmtid="{D5CDD505-2E9C-101B-9397-08002B2CF9AE}" pid="6" name="SW-CLASSIFIED-BY">
    <vt:lpwstr>glenys.williams@conwy.gov.uk</vt:lpwstr>
  </property>
  <property fmtid="{D5CDD505-2E9C-101B-9397-08002B2CF9AE}" pid="7" name="SW-CLASSIFICATION-DATE">
    <vt:lpwstr>2020-06-26T17:23:07.5766561Z</vt:lpwstr>
  </property>
  <property fmtid="{D5CDD505-2E9C-101B-9397-08002B2CF9AE}" pid="8" name="SW-META-DATA">
    <vt:lpwstr>!!!EGSTAMP:6153e670-182e-4ac4-86db-6bc520f0a05b:OfficialLabel;S=0;DESCRIPTION=Non-Sensitive!!!</vt:lpwstr>
  </property>
  <property fmtid="{D5CDD505-2E9C-101B-9397-08002B2CF9AE}" pid="9" name="SW-CLASSIFY-HEADER">
    <vt:lpwstr/>
  </property>
  <property fmtid="{D5CDD505-2E9C-101B-9397-08002B2CF9AE}" pid="10" name="SW-CLASSIFY-FOOTER">
    <vt:lpwstr/>
  </property>
  <property fmtid="{D5CDD505-2E9C-101B-9397-08002B2CF9AE}" pid="11" name="SW-CLASSIFY-WATERMARK">
    <vt:lpwstr/>
  </property>
  <property fmtid="{D5CDD505-2E9C-101B-9397-08002B2CF9AE}" pid="12" name="SW-FINGERPRINT">
    <vt:lpwstr>/GPwK+fV14cIDCYvocPjdcwzrPexpHp7CcfJuSFOBFU=</vt:lpwstr>
  </property>
</Properties>
</file>