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58" r:id="rId4"/>
    <p:sldId id="259" r:id="rId5"/>
    <p:sldId id="260" r:id="rId6"/>
    <p:sldId id="261" r:id="rId7"/>
    <p:sldId id="262" r:id="rId8"/>
    <p:sldId id="263" r:id="rId9"/>
  </p:sldIdLst>
  <p:sldSz cx="12192000" cy="6858000"/>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54" d="100"/>
          <a:sy n="54" d="100"/>
        </p:scale>
        <p:origin x="974" y="53"/>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31438243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70444361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39749165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59519345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6424846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38919487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24098290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47297397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155339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38355349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3/23/2022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3112970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545135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94888331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08086950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a:p>
          </p:txBody>
        </p:sp>
        <p:sp>
          <p:nvSpPr>
            <p:cNvPr id="25" name="Freeform 12"/>
            <p:cNvSpPr/>
            <p:nvPr/>
          </p:nvSpPr>
          <p:spPr bwMode="auto">
            <a:xfrm>
              <a:off x="2597151" y="2779713"/>
              <a:ext cx="550863" cy="1978025"/>
            </a:xfrm>
            <a:custGeom>
              <a:avLst/>
              <a:gdLst/>
              <a:ahLst/>
              <a:cxnLst/>
              <a:rect l="0" t="0" r="r" b="b"/>
              <a:pathLst>
                <a:path w="140" h="503">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a:p>
          </p:txBody>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a:p>
          </p:txBody>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a:p>
          </p:txBody>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a:p>
          </p:txBody>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a:p>
          </p:txBody>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a:p>
          </p:txBody>
        </p:sp>
        <p:sp>
          <p:nvSpPr>
            <p:cNvPr id="31" name="Freeform 18"/>
            <p:cNvSpPr/>
            <p:nvPr/>
          </p:nvSpPr>
          <p:spPr bwMode="auto">
            <a:xfrm>
              <a:off x="3143251" y="4757738"/>
              <a:ext cx="161925" cy="873125"/>
            </a:xfrm>
            <a:custGeom>
              <a:avLst/>
              <a:gdLst/>
              <a:ahLst/>
              <a:cxnLst/>
              <a:rect l="0" t="0" r="r" b="b"/>
              <a:pathLst>
                <a:path w="41" h="22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a:p>
          </p:txBody>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a:p>
          </p:txBody>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a:p>
          </p:txBody>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a:p>
          </p:txBody>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a:p>
          </p:txBody>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a:p>
          </p:txBody>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a:p>
          </p:txBody>
        </p:sp>
        <p:sp>
          <p:nvSpPr>
            <p:cNvPr id="13" name="Freeform 29"/>
            <p:cNvSpPr/>
            <p:nvPr/>
          </p:nvSpPr>
          <p:spPr bwMode="auto">
            <a:xfrm>
              <a:off x="7439026" y="5053013"/>
              <a:ext cx="357188" cy="820738"/>
            </a:xfrm>
            <a:custGeom>
              <a:avLst/>
              <a:gdLst/>
              <a:ahLst/>
              <a:cxnLst/>
              <a:rect l="0" t="0" r="r" b="b"/>
              <a:pathLst>
                <a:path w="90" h="206">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a:p>
          </p:txBody>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a:p>
          </p:txBody>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a:p>
          </p:txBody>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a:p>
          </p:txBody>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a:p>
          </p:txBody>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a:p>
          </p:txBody>
        </p:sp>
        <p:sp>
          <p:nvSpPr>
            <p:cNvPr id="19" name="Freeform 35"/>
            <p:cNvSpPr/>
            <p:nvPr/>
          </p:nvSpPr>
          <p:spPr bwMode="auto">
            <a:xfrm>
              <a:off x="7494588" y="5664200"/>
              <a:ext cx="100013" cy="209550"/>
            </a:xfrm>
            <a:custGeom>
              <a:avLst/>
              <a:gdLst/>
              <a:ahLst/>
              <a:cxnLst/>
              <a:rect l="0" t="0" r="r" b="b"/>
              <a:pathLst>
                <a:path w="25" h="52">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a:p>
          </p:txBody>
        </p:sp>
        <p:sp>
          <p:nvSpPr>
            <p:cNvPr id="20" name="Freeform 36"/>
            <p:cNvSpPr/>
            <p:nvPr/>
          </p:nvSpPr>
          <p:spPr bwMode="auto">
            <a:xfrm>
              <a:off x="7412038" y="5081588"/>
              <a:ext cx="114300" cy="558800"/>
            </a:xfrm>
            <a:custGeom>
              <a:avLst/>
              <a:gdLst/>
              <a:ahLst/>
              <a:cxnLst/>
              <a:rect l="0" t="0" r="r" b="b"/>
              <a:pathLst>
                <a:path w="28"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a:p>
          </p:txBody>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a:p>
          </p:txBody>
        </p:sp>
        <p:sp>
          <p:nvSpPr>
            <p:cNvPr id="22" name="Freeform 38"/>
            <p:cNvSpPr/>
            <p:nvPr/>
          </p:nvSpPr>
          <p:spPr bwMode="auto">
            <a:xfrm>
              <a:off x="7439026" y="5434013"/>
              <a:ext cx="174625" cy="439738"/>
            </a:xfrm>
            <a:custGeom>
              <a:avLst/>
              <a:gdLst/>
              <a:ahLst/>
              <a:cxnLst/>
              <a:rect l="0" t="0" r="r" b="b"/>
              <a:pathLst>
                <a:path w="44" h="11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a:p>
          </p:txBody>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t>3/23/2022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t>‹#›</a:t>
            </a:fld>
            <a:endParaRPr lang="en-US"/>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ransition/>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9922" y="2596769"/>
            <a:ext cx="9448800" cy="3065484"/>
          </a:xfrm>
        </p:spPr>
        <p:txBody>
          <a:bodyPr>
            <a:normAutofit fontScale="90000"/>
          </a:bodyPr>
          <a:lstStyle/>
          <a:p>
            <a:r>
              <a:rPr sz="5400" dirty="0"/>
              <a:t/>
            </a:r>
            <a:br>
              <a:rPr sz="5400" dirty="0"/>
            </a:br>
            <a:r>
              <a:rPr sz="5400" dirty="0"/>
              <a:t/>
            </a:r>
            <a:br>
              <a:rPr sz="5400" dirty="0"/>
            </a:br>
            <a:r>
              <a:rPr sz="5400" dirty="0"/>
              <a:t/>
            </a:r>
            <a:br>
              <a:rPr sz="5400" dirty="0"/>
            </a:br>
            <a:r>
              <a:rPr sz="5400" dirty="0"/>
              <a:t/>
            </a:r>
            <a:br>
              <a:rPr sz="5400" dirty="0"/>
            </a:br>
            <a:r>
              <a:rPr lang="cy" sz="5400" b="0" i="0" strike="noStrike" cap="none" spc="0" baseline="0" dirty="0">
                <a:solidFill>
                  <a:srgbClr val="1D6294"/>
                </a:solidFill>
                <a:effectLst>
                  <a:outerShdw blurRad="38100" dist="38100" dir="2700000" algn="tl">
                    <a:srgbClr val="000000">
                      <a:alpha val="43137"/>
                    </a:srgbClr>
                  </a:outerShdw>
                </a:effectLst>
                <a:latin typeface="Century Gothic"/>
                <a:ea typeface="Century Gothic"/>
                <a:cs typeface="Century Gothic"/>
              </a:rPr>
              <a:t>Trawma a Gwytnwch </a:t>
            </a:r>
            <a:r>
              <a:rPr sz="5400" dirty="0"/>
              <a:t/>
            </a:r>
            <a:br>
              <a:rPr sz="5400" dirty="0"/>
            </a:br>
            <a:r>
              <a:rPr lang="cy" sz="5400" b="0" i="0" strike="noStrike" cap="none" spc="0" baseline="0" dirty="0">
                <a:solidFill>
                  <a:srgbClr val="1D6294"/>
                </a:solidFill>
                <a:effectLst>
                  <a:outerShdw blurRad="38100" dist="38100" dir="2700000" algn="tl">
                    <a:srgbClr val="000000">
                      <a:alpha val="43137"/>
                    </a:srgbClr>
                  </a:outerShdw>
                </a:effectLst>
                <a:latin typeface="Century Gothic"/>
                <a:ea typeface="Century Gothic"/>
                <a:cs typeface="Century Gothic"/>
              </a:rPr>
              <a:t>BRIFF 7 MUNUD</a:t>
            </a:r>
            <a:endParaRPr lang="en-GB"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9922" y="671582"/>
            <a:ext cx="3559998" cy="1614418"/>
          </a:xfrm>
          <a:prstGeom prst="rect">
            <a:avLst/>
          </a:prstGeom>
        </p:spPr>
      </p:pic>
    </p:spTree>
    <p:extLst>
      <p:ext uri="{BB962C8B-B14F-4D97-AF65-F5344CB8AC3E}">
        <p14:creationId xmlns:p14="http://schemas.microsoft.com/office/powerpoint/2010/main" val="18311582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 sz="3600" b="1" i="0" strike="noStrike" cap="none" spc="0" baseline="0">
                <a:solidFill>
                  <a:srgbClr val="1D6294"/>
                </a:solidFill>
                <a:effectLst/>
                <a:latin typeface="Century Gothic"/>
                <a:ea typeface="Century Gothic"/>
                <a:cs typeface="Century Gothic"/>
              </a:rPr>
              <a:t>Beth yw Trawma?</a:t>
            </a:r>
          </a:p>
        </p:txBody>
      </p:sp>
      <p:sp>
        <p:nvSpPr>
          <p:cNvPr id="3" name="Content Placeholder 2"/>
          <p:cNvSpPr>
            <a:spLocks noGrp="1"/>
          </p:cNvSpPr>
          <p:nvPr>
            <p:ph idx="1"/>
          </p:nvPr>
        </p:nvSpPr>
        <p:spPr/>
        <p:txBody>
          <a:bodyPr>
            <a:normAutofit/>
          </a:bodyPr>
          <a:lstStyle/>
          <a:p>
            <a:r>
              <a:rPr lang="cy" sz="2000" b="0" i="0" strike="noStrike" cap="none" spc="0" baseline="0">
                <a:solidFill>
                  <a:srgbClr val="404040"/>
                </a:solidFill>
                <a:effectLst/>
                <a:latin typeface="Century Gothic"/>
                <a:ea typeface="Century Gothic"/>
                <a:cs typeface="Century Gothic"/>
              </a:rPr>
              <a:t>Digwyddiad, cyfres o ddigwyddiadau, neu set o amgylchiadau a brofir gan unigolion (niweidiol neu fygythiol yn gorfforol/emosiynol) sy’n cael effeithiau andwyol parhaol ar weithrediad, llesiant corfforol, cymdeithasol, emosiynol neu ysbrydol yr unigolyn.</a:t>
            </a:r>
          </a:p>
          <a:p>
            <a:r>
              <a:rPr lang="cy" sz="2000" b="0" i="0" strike="noStrike" cap="none" spc="0" baseline="0">
                <a:solidFill>
                  <a:srgbClr val="404040"/>
                </a:solidFill>
                <a:effectLst/>
                <a:latin typeface="Century Gothic"/>
                <a:ea typeface="Century Gothic"/>
                <a:cs typeface="Century Gothic"/>
              </a:rPr>
              <a:t>Gall trawma greu lefelau uchel o ofn neu gywilydd a all rwystro prosesu cof. Mae atgofion yn dameidiog, yn synhwyraidd, yn gorfforol ac yn gynhenid. </a:t>
            </a:r>
            <a:endParaRPr lang="en-GB" sz="2000" smtClean="0"/>
          </a:p>
          <a:p>
            <a:r>
              <a:rPr lang="cy" sz="2000" b="0" i="0" strike="noStrike" cap="none" spc="0" baseline="0">
                <a:solidFill>
                  <a:srgbClr val="404040"/>
                </a:solidFill>
                <a:effectLst/>
                <a:latin typeface="Century Gothic"/>
                <a:ea typeface="Century Gothic"/>
                <a:cs typeface="Century Gothic"/>
              </a:rPr>
              <a:t>Mae prosesu cof yn cael ei rwystro gan osgoi a datgysylltu parhaus</a:t>
            </a:r>
          </a:p>
          <a:p>
            <a:pPr marL="0" indent="0">
              <a:buNone/>
            </a:pPr>
            <a:endParaRPr lang="en-GB" sz="2000"/>
          </a:p>
        </p:txBody>
      </p:sp>
    </p:spTree>
    <p:extLst>
      <p:ext uri="{BB962C8B-B14F-4D97-AF65-F5344CB8AC3E}">
        <p14:creationId xmlns:p14="http://schemas.microsoft.com/office/powerpoint/2010/main" val="8150357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 sz="3600" b="1" i="0" strike="noStrike" cap="none" spc="0" baseline="0">
                <a:solidFill>
                  <a:srgbClr val="1D6294"/>
                </a:solidFill>
                <a:effectLst/>
                <a:latin typeface="Century Gothic"/>
                <a:ea typeface="Century Gothic"/>
                <a:cs typeface="Century Gothic"/>
              </a:rPr>
              <a:t>Trawma cymhleth</a:t>
            </a:r>
            <a:endParaRPr lang="en-GB" b="1"/>
          </a:p>
        </p:txBody>
      </p:sp>
      <p:sp>
        <p:nvSpPr>
          <p:cNvPr id="3" name="Content Placeholder 2"/>
          <p:cNvSpPr>
            <a:spLocks noGrp="1"/>
          </p:cNvSpPr>
          <p:nvPr>
            <p:ph idx="1"/>
          </p:nvPr>
        </p:nvSpPr>
        <p:spPr/>
        <p:txBody>
          <a:bodyPr>
            <a:normAutofit/>
          </a:bodyPr>
          <a:lstStyle/>
          <a:p>
            <a:pPr marL="0" indent="0">
              <a:buNone/>
            </a:pPr>
            <a:r>
              <a:rPr lang="cy" sz="2800" b="1" i="0" strike="noStrike" cap="none" spc="0" baseline="0">
                <a:solidFill>
                  <a:srgbClr val="404040"/>
                </a:solidFill>
                <a:effectLst/>
                <a:latin typeface="Century Gothic"/>
                <a:ea typeface="Century Gothic"/>
                <a:cs typeface="Century Gothic"/>
              </a:rPr>
              <a:t>Beth yw Trawma Cymhleth?</a:t>
            </a:r>
          </a:p>
          <a:p>
            <a:r>
              <a:rPr lang="cy" sz="2800" b="0" i="0" strike="noStrike" cap="none" spc="0" baseline="0">
                <a:solidFill>
                  <a:srgbClr val="404040"/>
                </a:solidFill>
                <a:effectLst/>
                <a:latin typeface="Century Gothic"/>
                <a:ea typeface="Century Gothic"/>
                <a:cs typeface="Century Gothic"/>
              </a:rPr>
              <a:t>Amlygiad i ddigwyddiadau trawmatig lluosog, yn aml o natur ymledol, rhyngbersonol, ac effaith eang ac phellgyrhaeddol, hirdymor yr amlygiad hwn. Mae'r digwyddiadau hyn yn ddifrifol a threiddiol, megis cam-drin neu esgeulustod dwys. </a:t>
            </a:r>
          </a:p>
        </p:txBody>
      </p:sp>
    </p:spTree>
    <p:extLst>
      <p:ext uri="{BB962C8B-B14F-4D97-AF65-F5344CB8AC3E}">
        <p14:creationId xmlns:p14="http://schemas.microsoft.com/office/powerpoint/2010/main" val="1798505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 sz="3600" b="1" i="0" strike="noStrike" cap="none" spc="0" baseline="0">
                <a:solidFill>
                  <a:srgbClr val="1D6294"/>
                </a:solidFill>
                <a:effectLst/>
                <a:latin typeface="Century Gothic"/>
                <a:ea typeface="Century Gothic"/>
                <a:cs typeface="Century Gothic"/>
              </a:rPr>
              <a:t>Anhwylder Straen Wedi Trawma Cymhleth</a:t>
            </a:r>
            <a:endParaRPr lang="en-GB"/>
          </a:p>
        </p:txBody>
      </p:sp>
      <p:sp>
        <p:nvSpPr>
          <p:cNvPr id="3" name="Content Placeholder 2"/>
          <p:cNvSpPr>
            <a:spLocks noGrp="1"/>
          </p:cNvSpPr>
          <p:nvPr>
            <p:ph idx="1"/>
          </p:nvPr>
        </p:nvSpPr>
        <p:spPr/>
        <p:txBody>
          <a:bodyPr>
            <a:normAutofit fontScale="25000" lnSpcReduction="20000"/>
          </a:bodyPr>
          <a:lstStyle/>
          <a:p>
            <a:r>
              <a:rPr lang="cy" sz="12800" b="0" i="0" strike="noStrike" cap="none" spc="0" baseline="0">
                <a:solidFill>
                  <a:srgbClr val="404040"/>
                </a:solidFill>
                <a:effectLst/>
                <a:latin typeface="Century Gothic"/>
                <a:ea typeface="Century Gothic"/>
                <a:cs typeface="Century Gothic"/>
              </a:rPr>
              <a:t>Gall gael ei ddiagnosis mewn plant neu oedolion sydd wedi profi trawma dro ar ôl tro.</a:t>
            </a:r>
          </a:p>
          <a:p>
            <a:r>
              <a:rPr lang="cy" sz="12800" b="0" i="0" strike="noStrike" cap="none" spc="0" baseline="0">
                <a:solidFill>
                  <a:srgbClr val="404040"/>
                </a:solidFill>
                <a:effectLst/>
                <a:latin typeface="Century Gothic"/>
                <a:ea typeface="Century Gothic"/>
                <a:cs typeface="Century Gothic"/>
              </a:rPr>
              <a:t>Gall fod yn fwy difrifol os bydd digwyddiadau yn gynharach mewn bywyd</a:t>
            </a:r>
          </a:p>
          <a:p>
            <a:pPr>
              <a:buFont typeface="Wingdings" panose="05000000000000000000" pitchFamily="2" charset="2"/>
              <a:buChar char="Ø"/>
            </a:pPr>
            <a:r>
              <a:rPr lang="cy" sz="12800" b="0" i="1" strike="noStrike" cap="none" spc="0" baseline="0">
                <a:solidFill>
                  <a:srgbClr val="404040"/>
                </a:solidFill>
                <a:effectLst/>
                <a:latin typeface="Century Gothic"/>
                <a:ea typeface="Century Gothic"/>
                <a:cs typeface="Century Gothic"/>
              </a:rPr>
              <a:t>wedi’u hachosi gan riant neu ofalwr</a:t>
            </a:r>
          </a:p>
          <a:p>
            <a:pPr>
              <a:buFont typeface="Wingdings" panose="05000000000000000000" pitchFamily="2" charset="2"/>
              <a:buChar char="Ø"/>
            </a:pPr>
            <a:r>
              <a:rPr lang="cy" sz="12800" b="0" i="1" strike="noStrike" cap="none" spc="0" baseline="0">
                <a:solidFill>
                  <a:srgbClr val="404040"/>
                </a:solidFill>
                <a:effectLst/>
                <a:latin typeface="Century Gothic"/>
                <a:ea typeface="Century Gothic"/>
                <a:cs typeface="Century Gothic"/>
              </a:rPr>
              <a:t>wedi digwydd dros amser maith</a:t>
            </a:r>
          </a:p>
          <a:p>
            <a:pPr>
              <a:buFont typeface="Wingdings" panose="05000000000000000000" pitchFamily="2" charset="2"/>
              <a:buChar char="Ø"/>
            </a:pPr>
            <a:r>
              <a:rPr lang="cy" sz="12800" b="0" i="1" strike="noStrike" cap="none" spc="0" baseline="0">
                <a:solidFill>
                  <a:srgbClr val="404040"/>
                </a:solidFill>
                <a:effectLst/>
                <a:latin typeface="Century Gothic"/>
                <a:ea typeface="Century Gothic"/>
                <a:cs typeface="Century Gothic"/>
              </a:rPr>
              <a:t>fod y person ei hun yn dal i fod mewn cysylltiad â'r person cyfrifol</a:t>
            </a:r>
            <a:endParaRPr lang="en-GB" sz="12800" i="1"/>
          </a:p>
          <a:p>
            <a:pPr marL="0" indent="0">
              <a:buNone/>
            </a:pPr>
            <a:r>
              <a:rPr lang="en-GB" sz="12800"/>
              <a:t/>
            </a:r>
            <a:br>
              <a:rPr lang="en-GB" sz="12800"/>
            </a:br>
            <a:endParaRPr lang="en-GB" sz="12800"/>
          </a:p>
          <a:p>
            <a:pPr marL="0" indent="0">
              <a:buNone/>
            </a:pPr>
            <a:r>
              <a:rPr lang="en-GB"/>
              <a:t/>
            </a:r>
            <a:br>
              <a:rPr lang="en-GB"/>
            </a:br>
            <a:endParaRPr lang="en-GB"/>
          </a:p>
        </p:txBody>
      </p:sp>
    </p:spTree>
    <p:extLst>
      <p:ext uri="{BB962C8B-B14F-4D97-AF65-F5344CB8AC3E}">
        <p14:creationId xmlns:p14="http://schemas.microsoft.com/office/powerpoint/2010/main" val="196405907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 sz="3600" b="1" i="0" strike="noStrike" cap="none" spc="0" baseline="0">
                <a:solidFill>
                  <a:srgbClr val="1D6294"/>
                </a:solidFill>
                <a:effectLst/>
                <a:latin typeface="Century Gothic"/>
                <a:ea typeface="Century Gothic"/>
                <a:cs typeface="Century Gothic"/>
              </a:rPr>
              <a:t>Symptomau</a:t>
            </a:r>
            <a:endParaRPr lang="en-GB" b="1"/>
          </a:p>
        </p:txBody>
      </p:sp>
      <p:sp>
        <p:nvSpPr>
          <p:cNvPr id="3" name="Content Placeholder 2"/>
          <p:cNvSpPr>
            <a:spLocks noGrp="1"/>
          </p:cNvSpPr>
          <p:nvPr>
            <p:ph idx="1"/>
          </p:nvPr>
        </p:nvSpPr>
        <p:spPr/>
        <p:txBody>
          <a:bodyPr>
            <a:normAutofit/>
          </a:bodyPr>
          <a:lstStyle/>
          <a:p>
            <a:pPr marL="0" lvl="0" indent="0">
              <a:buNone/>
            </a:pPr>
            <a:r>
              <a:rPr lang="cy" sz="1800" b="0" i="0" strike="noStrike" cap="none" spc="0" baseline="0">
                <a:solidFill>
                  <a:srgbClr val="404040"/>
                </a:solidFill>
                <a:effectLst/>
                <a:latin typeface="Century Gothic"/>
                <a:ea typeface="Century Gothic"/>
                <a:cs typeface="Century Gothic"/>
              </a:rPr>
              <a:t>Gallant gynnwys: </a:t>
            </a:r>
          </a:p>
          <a:p>
            <a:r>
              <a:rPr lang="cy" sz="1800" b="0" i="0" strike="noStrike" cap="none" spc="0" baseline="0">
                <a:solidFill>
                  <a:srgbClr val="404040"/>
                </a:solidFill>
                <a:effectLst/>
                <a:latin typeface="Century Gothic"/>
                <a:ea typeface="Century Gothic"/>
                <a:cs typeface="Century Gothic"/>
              </a:rPr>
              <a:t>cywilydd neu euogrwydd</a:t>
            </a:r>
          </a:p>
          <a:p>
            <a:pPr lvl="0"/>
            <a:r>
              <a:rPr lang="cy" sz="1800" b="0" i="0" strike="noStrike" cap="none" spc="0" baseline="0">
                <a:solidFill>
                  <a:srgbClr val="404040"/>
                </a:solidFill>
                <a:effectLst/>
                <a:latin typeface="Century Gothic"/>
                <a:ea typeface="Century Gothic"/>
                <a:cs typeface="Century Gothic"/>
              </a:rPr>
              <a:t>Anhawster rheoli emosiynau</a:t>
            </a:r>
            <a:endParaRPr lang="en-GB"/>
          </a:p>
          <a:p>
            <a:pPr lvl="0"/>
            <a:r>
              <a:rPr lang="cy" sz="1800" b="0" i="0" strike="noStrike" cap="none" spc="0" baseline="0">
                <a:solidFill>
                  <a:srgbClr val="404040"/>
                </a:solidFill>
                <a:effectLst/>
                <a:latin typeface="Century Gothic"/>
                <a:ea typeface="Century Gothic"/>
                <a:cs typeface="Century Gothic"/>
              </a:rPr>
              <a:t>Colli sylw neu ganolbwyntio am gyfnodau o amser (datgysylltiad)</a:t>
            </a:r>
          </a:p>
          <a:p>
            <a:pPr lvl="0"/>
            <a:r>
              <a:rPr lang="cy" sz="1800" b="0" i="0" strike="noStrike" cap="none" spc="0" baseline="0">
                <a:solidFill>
                  <a:srgbClr val="404040"/>
                </a:solidFill>
                <a:effectLst/>
                <a:latin typeface="Century Gothic"/>
                <a:ea typeface="Century Gothic"/>
                <a:cs typeface="Century Gothic"/>
              </a:rPr>
              <a:t>Symptomau corfforol</a:t>
            </a:r>
          </a:p>
          <a:p>
            <a:pPr lvl="0"/>
            <a:r>
              <a:rPr lang="cy" sz="1800" b="0" i="0" strike="noStrike" cap="none" spc="0" baseline="0">
                <a:solidFill>
                  <a:srgbClr val="404040"/>
                </a:solidFill>
                <a:effectLst/>
                <a:latin typeface="Century Gothic"/>
                <a:ea typeface="Century Gothic"/>
                <a:cs typeface="Century Gothic"/>
              </a:rPr>
              <a:t>Torri ei hunan i ffwrdd oddi wrth ffrindiau a theulu</a:t>
            </a:r>
          </a:p>
          <a:p>
            <a:pPr lvl="0"/>
            <a:r>
              <a:rPr lang="cy" sz="1800" b="0" i="0" strike="noStrike" cap="none" spc="0" baseline="0">
                <a:solidFill>
                  <a:srgbClr val="404040"/>
                </a:solidFill>
                <a:effectLst/>
                <a:latin typeface="Century Gothic"/>
                <a:ea typeface="Century Gothic"/>
                <a:cs typeface="Century Gothic"/>
              </a:rPr>
              <a:t>Anawsterau perthynas</a:t>
            </a:r>
          </a:p>
          <a:p>
            <a:pPr lvl="0"/>
            <a:r>
              <a:rPr lang="cy" sz="1800" b="0" i="0" strike="noStrike" cap="none" spc="0" baseline="0">
                <a:solidFill>
                  <a:srgbClr val="404040"/>
                </a:solidFill>
                <a:effectLst/>
                <a:latin typeface="Century Gothic"/>
                <a:ea typeface="Century Gothic"/>
                <a:cs typeface="Century Gothic"/>
              </a:rPr>
              <a:t>Ymddygiadau dinistriol/peryglus</a:t>
            </a:r>
          </a:p>
          <a:p>
            <a:endParaRPr lang="en-GB"/>
          </a:p>
        </p:txBody>
      </p:sp>
    </p:spTree>
    <p:extLst>
      <p:ext uri="{BB962C8B-B14F-4D97-AF65-F5344CB8AC3E}">
        <p14:creationId xmlns:p14="http://schemas.microsoft.com/office/powerpoint/2010/main" val="411772527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 sz="3600" b="1" i="0" strike="noStrike" cap="none" spc="0" baseline="0">
                <a:solidFill>
                  <a:srgbClr val="1D6294"/>
                </a:solidFill>
                <a:effectLst/>
                <a:latin typeface="Century Gothic"/>
                <a:ea typeface="Century Gothic"/>
                <a:cs typeface="Century Gothic"/>
              </a:rPr>
              <a:t>Egwyddorion Gofal sy’n Hysbys o Drawma</a:t>
            </a:r>
          </a:p>
        </p:txBody>
      </p:sp>
      <p:sp>
        <p:nvSpPr>
          <p:cNvPr id="3" name="Content Placeholder 2"/>
          <p:cNvSpPr>
            <a:spLocks noGrp="1"/>
          </p:cNvSpPr>
          <p:nvPr>
            <p:ph idx="1"/>
          </p:nvPr>
        </p:nvSpPr>
        <p:spPr/>
        <p:txBody>
          <a:bodyPr>
            <a:normAutofit fontScale="92500" lnSpcReduction="10000"/>
          </a:bodyPr>
          <a:lstStyle/>
          <a:p>
            <a:r>
              <a:rPr lang="cy" sz="1800" b="0" i="0" strike="noStrike" cap="none" spc="0" baseline="0">
                <a:solidFill>
                  <a:srgbClr val="404040"/>
                </a:solidFill>
                <a:effectLst/>
                <a:latin typeface="Century Gothic"/>
                <a:ea typeface="Century Gothic"/>
                <a:cs typeface="Century Gothic"/>
              </a:rPr>
              <a:t>Wrth wraidd egwyddorion cymorth sy’n hysbys o drawma mae darparu ymddiriedaeth a diogelwch. Gall gweithio yn ôl yr egwyddorion hyn fod yn anodd ac yn heriol. Cânt eu cefnogi orau gan bob rhan o dîm sy'n deall trawma a'i ddefnyddio'n ymarferol. I fod yn fwyaf effeithiol mewn arddull sy'n hysbys o drawma, dylid:</a:t>
            </a:r>
          </a:p>
          <a:p>
            <a:r>
              <a:rPr lang="cy" sz="1800" b="0" i="0" strike="noStrike" cap="none" spc="0" baseline="0">
                <a:solidFill>
                  <a:srgbClr val="404040"/>
                </a:solidFill>
                <a:effectLst/>
                <a:latin typeface="Century Gothic"/>
                <a:ea typeface="Century Gothic"/>
                <a:cs typeface="Century Gothic"/>
              </a:rPr>
              <a:t>Blaenoriaethu a gweithredu i ddatblygu perthnasoedd da / Cymryd agwedd chwilfrydig a meddwl agored </a:t>
            </a:r>
          </a:p>
          <a:p>
            <a:pPr lvl="0"/>
            <a:r>
              <a:rPr lang="cy" sz="1800" b="0" i="0" strike="noStrike" cap="none" spc="0" baseline="0">
                <a:solidFill>
                  <a:srgbClr val="404040"/>
                </a:solidFill>
                <a:effectLst/>
                <a:latin typeface="Century Gothic"/>
                <a:ea typeface="Century Gothic"/>
                <a:cs typeface="Century Gothic"/>
              </a:rPr>
              <a:t>Canfod a chynnig cyfleoedd i oroeswyr gael dewis gwybodus, rheolaeth ac asiantaeth /Gwrando'n wirioneddol </a:t>
            </a:r>
            <a:endParaRPr lang="en-GB" smtClean="0"/>
          </a:p>
          <a:p>
            <a:pPr lvl="0"/>
            <a:r>
              <a:rPr lang="cy" sz="1800" b="0" i="0" strike="noStrike" cap="none" spc="0" baseline="0">
                <a:solidFill>
                  <a:srgbClr val="404040"/>
                </a:solidFill>
                <a:effectLst/>
                <a:latin typeface="Century Gothic"/>
                <a:ea typeface="Century Gothic"/>
                <a:cs typeface="Century Gothic"/>
              </a:rPr>
              <a:t>Dilysu teimladau, dealltwriaeth a phrofiad goroeswyr / Byddwch yn gynnes, yn dosturiol ac yn empathig </a:t>
            </a:r>
          </a:p>
          <a:p>
            <a:pPr lvl="0"/>
            <a:r>
              <a:rPr lang="cy" sz="1800" b="0" i="0" strike="noStrike" cap="none" spc="0" baseline="0">
                <a:solidFill>
                  <a:srgbClr val="404040"/>
                </a:solidFill>
                <a:effectLst/>
                <a:latin typeface="Century Gothic"/>
                <a:ea typeface="Century Gothic"/>
                <a:cs typeface="Century Gothic"/>
              </a:rPr>
              <a:t>Bod yn hunanymwybodol/ Rhoi sylw i'r effaith arnoch chi'ch hun ac eraill </a:t>
            </a:r>
          </a:p>
          <a:p>
            <a:pPr lvl="0"/>
            <a:r>
              <a:rPr lang="cy" sz="1800" b="0" i="0" strike="noStrike" cap="none" spc="0" baseline="0">
                <a:solidFill>
                  <a:srgbClr val="404040"/>
                </a:solidFill>
                <a:effectLst/>
                <a:latin typeface="Century Gothic"/>
                <a:ea typeface="Century Gothic"/>
                <a:cs typeface="Century Gothic"/>
              </a:rPr>
              <a:t>Bod yn ddibynadwy ac yn ymroddedig.</a:t>
            </a:r>
          </a:p>
          <a:p>
            <a:endParaRPr lang="en-GB"/>
          </a:p>
          <a:p>
            <a:endParaRPr lang="en-GB"/>
          </a:p>
        </p:txBody>
      </p:sp>
    </p:spTree>
    <p:extLst>
      <p:ext uri="{BB962C8B-B14F-4D97-AF65-F5344CB8AC3E}">
        <p14:creationId xmlns:p14="http://schemas.microsoft.com/office/powerpoint/2010/main" val="109588912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 sz="3600" b="1" i="0" strike="noStrike" cap="none" spc="0" baseline="0">
                <a:solidFill>
                  <a:srgbClr val="1D6294"/>
                </a:solidFill>
                <a:effectLst/>
                <a:latin typeface="Century Gothic"/>
                <a:ea typeface="Century Gothic"/>
                <a:cs typeface="Century Gothic"/>
              </a:rPr>
              <a:t>Dewisiadau triniaeth</a:t>
            </a:r>
            <a:endParaRPr lang="en-GB" b="1"/>
          </a:p>
        </p:txBody>
      </p:sp>
      <p:sp>
        <p:nvSpPr>
          <p:cNvPr id="3" name="Content Placeholder 2"/>
          <p:cNvSpPr>
            <a:spLocks noGrp="1"/>
          </p:cNvSpPr>
          <p:nvPr>
            <p:ph idx="1"/>
          </p:nvPr>
        </p:nvSpPr>
        <p:spPr/>
        <p:txBody>
          <a:bodyPr>
            <a:normAutofit/>
          </a:bodyPr>
          <a:lstStyle/>
          <a:p>
            <a:pPr lvl="0"/>
            <a:r>
              <a:rPr lang="cy" sz="1800" b="0" i="0" strike="noStrike" cap="none" spc="0" baseline="0">
                <a:solidFill>
                  <a:srgbClr val="404040"/>
                </a:solidFill>
                <a:effectLst/>
                <a:latin typeface="Century Gothic"/>
                <a:ea typeface="Century Gothic"/>
                <a:cs typeface="Century Gothic"/>
              </a:rPr>
              <a:t>Datblygu teimladau o ymddiriedaeth</a:t>
            </a:r>
          </a:p>
          <a:p>
            <a:pPr lvl="0"/>
            <a:r>
              <a:rPr lang="cy" sz="1800" b="0" i="0" strike="noStrike" cap="none" spc="0" baseline="0">
                <a:solidFill>
                  <a:srgbClr val="404040"/>
                </a:solidFill>
                <a:effectLst/>
                <a:latin typeface="Century Gothic"/>
                <a:ea typeface="Century Gothic"/>
                <a:cs typeface="Century Gothic"/>
              </a:rPr>
              <a:t>Canfod ffrindiau</a:t>
            </a:r>
          </a:p>
          <a:p>
            <a:pPr lvl="0"/>
            <a:r>
              <a:rPr lang="cy" sz="1800" b="0" i="0" strike="noStrike" cap="none" spc="0" baseline="0">
                <a:solidFill>
                  <a:srgbClr val="404040"/>
                </a:solidFill>
                <a:effectLst/>
                <a:latin typeface="Century Gothic"/>
                <a:ea typeface="Century Gothic"/>
                <a:cs typeface="Century Gothic"/>
              </a:rPr>
              <a:t>Cymryd hobïau</a:t>
            </a:r>
            <a:endParaRPr lang="en-GB"/>
          </a:p>
          <a:p>
            <a:r>
              <a:rPr lang="cy" sz="1800" b="0" i="0" strike="noStrike" cap="none" spc="0" baseline="0">
                <a:solidFill>
                  <a:srgbClr val="404040"/>
                </a:solidFill>
                <a:effectLst/>
                <a:latin typeface="Century Gothic"/>
                <a:ea typeface="Century Gothic"/>
                <a:cs typeface="Century Gothic"/>
              </a:rPr>
              <a:t>Sefydlogi </a:t>
            </a:r>
          </a:p>
          <a:p>
            <a:r>
              <a:rPr lang="cy" sz="1800" b="0" i="0" strike="noStrike" cap="none" spc="0" baseline="0">
                <a:solidFill>
                  <a:srgbClr val="404040"/>
                </a:solidFill>
                <a:effectLst/>
                <a:latin typeface="Century Gothic"/>
                <a:ea typeface="Century Gothic"/>
                <a:cs typeface="Century Gothic"/>
              </a:rPr>
              <a:t>Colli’r teimlad o fod yn ‘ddatgysylltiedig’ </a:t>
            </a:r>
          </a:p>
          <a:p>
            <a:r>
              <a:rPr lang="cy" sz="1800" b="0" i="0" strike="noStrike" cap="none" spc="0" baseline="0">
                <a:solidFill>
                  <a:srgbClr val="404040"/>
                </a:solidFill>
                <a:effectLst/>
                <a:latin typeface="Century Gothic"/>
                <a:ea typeface="Century Gothic"/>
                <a:cs typeface="Century Gothic"/>
              </a:rPr>
              <a:t>Technegau Tawelu </a:t>
            </a:r>
          </a:p>
          <a:p>
            <a:r>
              <a:rPr lang="cy" sz="1800" b="0" i="0" strike="noStrike" cap="none" spc="0" baseline="0">
                <a:solidFill>
                  <a:srgbClr val="404040"/>
                </a:solidFill>
                <a:effectLst/>
                <a:latin typeface="Century Gothic"/>
                <a:ea typeface="Century Gothic"/>
                <a:cs typeface="Century Gothic"/>
              </a:rPr>
              <a:t>Triniaeth trwy therapydd </a:t>
            </a:r>
          </a:p>
          <a:p>
            <a:r>
              <a:rPr lang="cy" sz="1800" b="0" i="0" strike="noStrike" cap="none" spc="0" baseline="0">
                <a:solidFill>
                  <a:srgbClr val="404040"/>
                </a:solidFill>
                <a:effectLst/>
                <a:latin typeface="Century Gothic"/>
                <a:ea typeface="Century Gothic"/>
                <a:cs typeface="Century Gothic"/>
              </a:rPr>
              <a:t>Therapi penodol i drawma (e.e. therapi gwybyddol ymddygiadol, EMDR) </a:t>
            </a:r>
          </a:p>
          <a:p>
            <a:r>
              <a:rPr lang="cy" sz="1800" b="0" i="0" strike="noStrike" cap="none" spc="0" baseline="0">
                <a:solidFill>
                  <a:srgbClr val="404040"/>
                </a:solidFill>
                <a:effectLst/>
                <a:latin typeface="Century Gothic"/>
                <a:ea typeface="Century Gothic"/>
                <a:cs typeface="Century Gothic"/>
              </a:rPr>
              <a:t>Cyffuriau gwrth-iselder </a:t>
            </a:r>
            <a:endParaRPr lang="en-GB"/>
          </a:p>
          <a:p>
            <a:pPr lvl="0"/>
            <a:endParaRPr lang="en-GB"/>
          </a:p>
          <a:p>
            <a:endParaRPr lang="en-GB"/>
          </a:p>
        </p:txBody>
      </p:sp>
    </p:spTree>
    <p:extLst>
      <p:ext uri="{BB962C8B-B14F-4D97-AF65-F5344CB8AC3E}">
        <p14:creationId xmlns:p14="http://schemas.microsoft.com/office/powerpoint/2010/main" val="31623978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 sz="3600" b="1" i="0" strike="noStrike" cap="none" spc="0" baseline="0">
                <a:solidFill>
                  <a:srgbClr val="1D6294"/>
                </a:solidFill>
                <a:effectLst/>
                <a:latin typeface="Century Gothic"/>
                <a:ea typeface="Century Gothic"/>
                <a:cs typeface="Century Gothic"/>
              </a:rPr>
              <a:t>Arfer Da</a:t>
            </a:r>
            <a:endParaRPr lang="en-GB" b="1"/>
          </a:p>
        </p:txBody>
      </p:sp>
      <p:sp>
        <p:nvSpPr>
          <p:cNvPr id="3" name="Content Placeholder 2"/>
          <p:cNvSpPr>
            <a:spLocks noGrp="1"/>
          </p:cNvSpPr>
          <p:nvPr>
            <p:ph idx="1"/>
          </p:nvPr>
        </p:nvSpPr>
        <p:spPr/>
        <p:txBody>
          <a:bodyPr/>
          <a:lstStyle/>
          <a:p>
            <a:pPr marL="0" indent="0">
              <a:buNone/>
            </a:pPr>
            <a:r>
              <a:rPr lang="cy" sz="1800" b="0" i="0" strike="noStrike" cap="none" spc="0" baseline="0">
                <a:solidFill>
                  <a:srgbClr val="404040"/>
                </a:solidFill>
                <a:effectLst/>
                <a:latin typeface="Century Gothic"/>
                <a:ea typeface="Century Gothic"/>
                <a:cs typeface="Century Gothic"/>
              </a:rPr>
              <a:t>Yng nghynhadledd NWSB yn ddiweddar – amlygwyd y gwaith a wnaed yn Ysgolion Ynys Môn fel Arfer Da:</a:t>
            </a:r>
          </a:p>
          <a:p>
            <a:pPr marL="0" indent="0">
              <a:buNone/>
            </a:pPr>
            <a:r>
              <a:rPr lang="cy" sz="1800" b="1" i="1" strike="noStrike" cap="none" spc="0" baseline="0">
                <a:solidFill>
                  <a:srgbClr val="404040"/>
                </a:solidFill>
                <a:effectLst/>
                <a:latin typeface="Century Gothic"/>
                <a:ea typeface="Century Gothic"/>
                <a:cs typeface="Century Gothic"/>
              </a:rPr>
              <a:t>Mae Ysgol Y Talwrn yn darparu amgylchedd gofalgar, cynnes a chyfeillgar lle mae pob plentyn yn cael ei annog a’i gefnogi i ffynnu a theimlo’n hapus a diogel wrth ddysgu. Oherwydd y perthnasoedd cadarnhaol sy’n bodoli rhwng oedolion a phlant, sy’n gyson ac yn PACE, mae llawenydd a rennir ym mhopeth sy’n digwydd. Mae tîm yr ysgol yn fedrus, yn angerddol ac yn ymroddedig i’w gwaith – gan sicrhau bod pob plentyn yn cael ei warchod a’i werthfawrogi fel unigolyn. Mae’r staff yn sicrhau bod teuluoedd yn cael eu cynnwys yn addysg eu plentyn er mwyn iddynt oll lwyddo.</a:t>
            </a:r>
            <a:endParaRPr lang="en-GB" smtClean="0"/>
          </a:p>
          <a:p>
            <a:endParaRPr lang="en-GB"/>
          </a:p>
        </p:txBody>
      </p:sp>
    </p:spTree>
    <p:extLst>
      <p:ext uri="{BB962C8B-B14F-4D97-AF65-F5344CB8AC3E}">
        <p14:creationId xmlns:p14="http://schemas.microsoft.com/office/powerpoint/2010/main" val="43316850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21.02.28"/>
  <p:tag name="AS_TITLE" val="Aspose.Slides for Java"/>
  <p:tag name="AS_VERSION" val="21.2"/>
</p:tagLst>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948</TotalTime>
  <Words>525</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Wisp</vt:lpstr>
      <vt:lpstr>    Trawma a Gwytnwch  BRIFF 7 MUNUD</vt:lpstr>
      <vt:lpstr>Beth yw Trawma?</vt:lpstr>
      <vt:lpstr>Trawma cymhleth</vt:lpstr>
      <vt:lpstr>Anhwylder Straen Wedi Trawma Cymhleth</vt:lpstr>
      <vt:lpstr>Symptomau</vt:lpstr>
      <vt:lpstr>Egwyddorion Gofal sy’n Hysbys o Drawma</vt:lpstr>
      <vt:lpstr>Dewisiadau triniaeth</vt:lpstr>
      <vt:lpstr>Arfer Da</vt:lpstr>
    </vt:vector>
  </TitlesOfParts>
  <Company>Denbighshire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Hannah Cassidy</cp:lastModifiedBy>
  <cp:revision>72</cp:revision>
  <dcterms:created xsi:type="dcterms:W3CDTF">2017-10-11T14:35:31Z</dcterms:created>
  <dcterms:modified xsi:type="dcterms:W3CDTF">2022-03-23T13:03:38Z</dcterms:modified>
</cp:coreProperties>
</file>