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8243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4361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19932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916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495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9345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4846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948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829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739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339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534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9701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355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833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695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3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6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2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8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ransition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617" y="2886891"/>
            <a:ext cx="9448800" cy="2268599"/>
          </a:xfrm>
        </p:spPr>
        <p:txBody>
          <a:bodyPr>
            <a:normAutofit fontScale="90000"/>
          </a:bodyPr>
          <a:lstStyle/>
          <a:p>
            <a:r>
              <a:rPr sz="4900" dirty="0"/>
              <a:t/>
            </a:r>
            <a:br>
              <a:rPr sz="4900" dirty="0"/>
            </a:br>
            <a:r>
              <a:rPr sz="4900" dirty="0"/>
              <a:t/>
            </a:r>
            <a:br>
              <a:rPr sz="4900" dirty="0"/>
            </a:br>
            <a:r>
              <a:rPr sz="4900" dirty="0"/>
              <a:t/>
            </a:r>
            <a:br>
              <a:rPr sz="4900" dirty="0"/>
            </a:br>
            <a:r>
              <a:rPr sz="4900" dirty="0"/>
              <a:t/>
            </a:r>
            <a:br>
              <a:rPr sz="4900" dirty="0"/>
            </a:br>
            <a:r>
              <a:rPr sz="4900" dirty="0"/>
              <a:t/>
            </a:r>
            <a:br>
              <a:rPr sz="4900" dirty="0"/>
            </a:br>
            <a:r>
              <a:rPr sz="4900" dirty="0"/>
              <a:t/>
            </a:r>
            <a:br>
              <a:rPr sz="4900" dirty="0"/>
            </a:br>
            <a:r>
              <a:rPr sz="4900" dirty="0"/>
              <a:t/>
            </a:r>
            <a:br>
              <a:rPr sz="4900" dirty="0"/>
            </a:br>
            <a:r>
              <a:rPr sz="4900" dirty="0"/>
              <a:t/>
            </a:r>
            <a:br>
              <a:rPr sz="4900" dirty="0"/>
            </a:br>
            <a:r>
              <a:rPr sz="4900" dirty="0"/>
              <a:t/>
            </a:r>
            <a:br>
              <a:rPr sz="4900" dirty="0"/>
            </a:br>
            <a:r>
              <a:rPr lang="cy" sz="4900" b="0" i="0" strike="noStrike" cap="none" spc="0" baseline="0" dirty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Penderfynwr Amddiffynadwy</a:t>
            </a:r>
            <a:r>
              <a:rPr sz="4900" dirty="0"/>
              <a:t/>
            </a:r>
            <a:br>
              <a:rPr sz="4900" dirty="0"/>
            </a:br>
            <a:r>
              <a:rPr lang="cy" sz="4900" b="0" i="0" strike="noStrike" cap="none" spc="0" baseline="0" dirty="0">
                <a:solidFill>
                  <a:srgbClr val="1D62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Century Gothic"/>
                <a:cs typeface="Century Gothic"/>
              </a:rPr>
              <a:t>SESIWN BRIFFIO 7 MUNUD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676" y="677917"/>
            <a:ext cx="435292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" sz="3600" b="1" i="0" u="sng" strike="noStrike" cap="none" spc="0" baseline="0" dirty="0">
                <a:solidFill>
                  <a:srgbClr val="1D6294"/>
                </a:solidFill>
                <a:effectLst/>
                <a:uFill>
                  <a:solidFill>
                    <a:srgbClr val="1D6294"/>
                  </a:solidFill>
                </a:uFill>
                <a:latin typeface="Century Gothic"/>
                <a:ea typeface="Century Gothic"/>
                <a:cs typeface="Century Gothic"/>
              </a:rPr>
              <a:t>Ymagwedd y Penderfynwr Amddiffynadwy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" sz="22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O fewn y maes diogelu ac unrhyw benderfyniad sy’n ymwneud â dyletswydd gofal i blant, mae gweithwyr proffesiynol yn cyfeirio at </a:t>
            </a:r>
            <a:r>
              <a:rPr lang="cy" sz="2200" b="0" i="0" strike="noStrike" cap="none" spc="0" baseline="0" dirty="0">
                <a:solidFill>
                  <a:srgbClr val="000000"/>
                </a:solidFill>
                <a:effectLst/>
                <a:latin typeface="Century Gothic"/>
                <a:ea typeface="Century Gothic"/>
                <a:cs typeface="Century Gothic"/>
              </a:rPr>
              <a:t>'wneud penderfyniadau amddiffynadwy  </a:t>
            </a:r>
            <a:r>
              <a:rPr lang="cy" sz="22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- Mae hyn yn cyfeirio at sicrhau y gellir egluro yn amddiffynadwy yr holl benderfyniadau a wneir pe bai penderfyniad yn cael ei ddwyn i wrandawiad llys gerbron barnwr.</a:t>
            </a:r>
          </a:p>
          <a:p>
            <a:r>
              <a:rPr lang="cy" sz="22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Mae gwneud penderfyniad amddiffynadwy yn golygu cofnodi rhesymeg glir ar gyfer yr holl benderfyniadau yr ydych yn eu gwneud a’r trafodaethau a arweiniodd at y penderfyniad(au). Yn ymarferol dylai eich penderfyniadau wrthsefyll ‘craffu wrth edrych yn ôl’ pe byddai rhywbeth yn mynd o’i 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51204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" sz="3200" b="1" i="0" u="sng" strike="noStrike" cap="none" spc="0" baseline="0">
                <a:solidFill>
                  <a:srgbClr val="1D6294"/>
                </a:solidFill>
                <a:effectLst/>
                <a:uFill>
                  <a:solidFill>
                    <a:srgbClr val="1D6294"/>
                  </a:solidFill>
                </a:uFill>
                <a:latin typeface="Century Gothic"/>
                <a:ea typeface="Century Gothic"/>
                <a:cs typeface="Century Gothic"/>
              </a:rPr>
              <a:t>Pan rydych yn gwneud Penderfyniad Amddiffynadwy mae’n rhaid i chi ystyried y canlynol:</a:t>
            </a:r>
            <a:r>
              <a:rPr sz="3200"/>
              <a:t/>
            </a:r>
            <a:br>
              <a:rPr sz="3200"/>
            </a:br>
            <a:endParaRPr lang="en-GB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Cael y ffeithiau</a:t>
            </a:r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Beth yw’r ffeithiau perthnasol?</a:t>
            </a:r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Pa wybodaeth nad yw’n hysbys? A allaf ddysgu mwy am y sefyllfa?</a:t>
            </a:r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Ydw i’n gwybod digon i wneud penderfyniad?</a:t>
            </a:r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Pwy sydd â budd pwysig yn y canlyniad?</a:t>
            </a:r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A oes yna rai pryderon sy’n bwysicach nac eraill? Pam?</a:t>
            </a:r>
          </a:p>
          <a:p>
            <a:r>
              <a:rPr lang="cy" sz="18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Pa dystiolaeth rydw i wedi ei chasglu sy’n cefnogi’r ffaith? Ystyried, Risgiau, Gwybodaeth</a:t>
            </a:r>
          </a:p>
        </p:txBody>
      </p:sp>
    </p:spTree>
    <p:extLst>
      <p:ext uri="{BB962C8B-B14F-4D97-AF65-F5344CB8AC3E}">
        <p14:creationId xmlns:p14="http://schemas.microsoft.com/office/powerpoint/2010/main" val="365629501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" sz="3600" b="1" i="0" u="sng" strike="noStrike" cap="none" spc="0" baseline="0">
                <a:solidFill>
                  <a:srgbClr val="1D6294"/>
                </a:solidFill>
                <a:effectLst/>
                <a:uFill>
                  <a:solidFill>
                    <a:srgbClr val="1D6294"/>
                  </a:solidFill>
                </a:uFill>
                <a:latin typeface="Century Gothic"/>
                <a:ea typeface="Century Gothic"/>
                <a:cs typeface="Century Gothic"/>
              </a:rPr>
              <a:t>Gwerthuso Camau Gweithredu Eraill</a:t>
            </a:r>
            <a:endParaRPr lang="en-GB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" sz="24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Pa opsiwn fydd yn gwneud y mwyaf o les ac yn gwneud y lleiaf o niwed?</a:t>
            </a:r>
          </a:p>
          <a:p>
            <a:r>
              <a:rPr lang="cy" sz="24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Pa opsiwn sy’n parchu hawliau pawb sydd â budd orau?</a:t>
            </a:r>
          </a:p>
          <a:p>
            <a:r>
              <a:rPr lang="cy" sz="24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Pa opsiwn sy’n trin pobl yn gyfartal neu’n gyfatebol?</a:t>
            </a:r>
          </a:p>
          <a:p>
            <a:r>
              <a:rPr lang="cy" sz="24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Pa opsiwn sy’n fy arwain i weithredu fel y math o unigolyn y dymunaf fod?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957720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" sz="3600" b="1" i="0" u="sng" strike="noStrike" cap="none" spc="0" baseline="0">
                <a:solidFill>
                  <a:srgbClr val="1D6294"/>
                </a:solidFill>
                <a:effectLst/>
                <a:uFill>
                  <a:solidFill>
                    <a:srgbClr val="1D6294"/>
                  </a:solidFill>
                </a:uFill>
                <a:latin typeface="Century Gothic"/>
                <a:ea typeface="Century Gothic"/>
                <a:cs typeface="Century Gothic"/>
              </a:rPr>
              <a:t>Gwneud Penderfyniad, Ystyried a Gweithredu</a:t>
            </a:r>
            <a:r>
              <a:rPr sz="3600"/>
              <a:t/>
            </a:r>
            <a:br>
              <a:rPr sz="3600"/>
            </a:br>
            <a:endParaRPr lang="en-GB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" sz="24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Ystyriwch y cwestiynau canlynol:</a:t>
            </a:r>
          </a:p>
          <a:p>
            <a:r>
              <a:rPr lang="cy" sz="24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Gan ystyried yr holl ymagweddau hyn, pa ddewis sy’n mynd i’r afael â’r sefyllfa orau?</a:t>
            </a:r>
          </a:p>
          <a:p>
            <a:r>
              <a:rPr lang="cy" sz="24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Sut y gall fy mhenderfyniad gael ei weithredu gyda gofal a sylw a ystyriwyd i bryderon yr unigolyn?</a:t>
            </a:r>
          </a:p>
          <a:p>
            <a:r>
              <a:rPr lang="cy" sz="24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Sut oedd y penderfyniad yn y diwedd a beth rwyf wedi ei ddysgu o’r sefyllfa benodol hon?</a:t>
            </a:r>
          </a:p>
          <a:p>
            <a:r>
              <a:rPr lang="cy" sz="24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Beth fyddwn i’n ei wneud yn wahanol y tro nesaf?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372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" sz="3600" b="1" i="0" strike="noStrike" cap="none" spc="0" baseline="0">
                <a:solidFill>
                  <a:srgbClr val="1D6294"/>
                </a:solidFill>
                <a:effectLst/>
                <a:latin typeface="Century Gothic"/>
                <a:ea typeface="Century Gothic"/>
                <a:cs typeface="Century Gothic"/>
              </a:rPr>
              <a:t>Ystyried a Chofnodi</a:t>
            </a:r>
            <a:r>
              <a:rPr sz="3600"/>
              <a:t/>
            </a:r>
            <a:br>
              <a:rPr sz="3600"/>
            </a:br>
            <a:endParaRPr lang="en-GB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" sz="36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Ystyriwch y cwestiynau canlynol:</a:t>
            </a:r>
          </a:p>
          <a:p>
            <a:r>
              <a:rPr lang="cy" sz="36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Sut oedd fy mhenderfyniad yn y diwedd a beth rydw i wedi ei ddysgu o’r sefyllfa benodol hon?</a:t>
            </a:r>
          </a:p>
          <a:p>
            <a:r>
              <a:rPr lang="cy" sz="36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Beth fyddwn i’n ei wneud yn wahanol y tro nesaf?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6157350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" sz="3600" b="1" i="0" u="sng" strike="noStrike" cap="none" spc="0" baseline="0">
                <a:solidFill>
                  <a:srgbClr val="1D6294"/>
                </a:solidFill>
                <a:effectLst/>
                <a:uFill>
                  <a:solidFill>
                    <a:srgbClr val="1D6294"/>
                  </a:solidFill>
                </a:uFill>
                <a:latin typeface="Century Gothic"/>
                <a:ea typeface="Century Gothic"/>
                <a:cs typeface="Century Gothic"/>
              </a:rPr>
              <a:t>Ystyriwch y cwestiynau canlynol</a:t>
            </a:r>
            <a:r>
              <a:rPr lang="cy" sz="3600" b="0" i="0" u="sng" strike="noStrike" cap="none" spc="0" baseline="0">
                <a:solidFill>
                  <a:srgbClr val="1D6294"/>
                </a:solidFill>
                <a:effectLst/>
                <a:uFill>
                  <a:solidFill>
                    <a:srgbClr val="1D6294"/>
                  </a:solidFill>
                </a:uFill>
                <a:latin typeface="Century Gothic"/>
                <a:ea typeface="Century Gothic"/>
                <a:cs typeface="Century Gothic"/>
              </a:rPr>
              <a:t>:</a:t>
            </a:r>
            <a:r>
              <a:rPr sz="3600"/>
              <a:t/>
            </a:r>
            <a:br>
              <a:rPr sz="3600"/>
            </a:br>
            <a:endParaRPr lang="en-GB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" sz="32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Pe byddwn i’n dweud wrth rywun rwyf yn ei barchu pa opsiwn yr wyf wedi ei ddewis, beth fyddent yn ei ddweud?</a:t>
            </a:r>
          </a:p>
          <a:p>
            <a:r>
              <a:rPr lang="cy" sz="32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Pe gofynnwyd i mi egluro fy nghamau a oes gen i resymeg fanwl i gefnogi fy mhenderfyniadau y gallaf ei lleisio?</a:t>
            </a:r>
          </a:p>
        </p:txBody>
      </p:sp>
    </p:spTree>
    <p:extLst>
      <p:ext uri="{BB962C8B-B14F-4D97-AF65-F5344CB8AC3E}">
        <p14:creationId xmlns:p14="http://schemas.microsoft.com/office/powerpoint/2010/main" val="36659019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" sz="3600" b="1" i="0" u="sng" strike="noStrike" cap="none" spc="0" baseline="0">
                <a:solidFill>
                  <a:srgbClr val="1D6294"/>
                </a:solidFill>
                <a:effectLst/>
                <a:uFill>
                  <a:solidFill>
                    <a:srgbClr val="1D6294"/>
                  </a:solidFill>
                </a:uFill>
                <a:latin typeface="Century Gothic"/>
                <a:ea typeface="Century Gothic"/>
                <a:cs typeface="Century Gothic"/>
              </a:rPr>
              <a:t>Cofiwch…</a:t>
            </a:r>
            <a:endParaRPr lang="en-GB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20000"/>
          </a:bodyPr>
          <a:lstStyle/>
          <a:p>
            <a:r>
              <a:rPr lang="cy" sz="22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Sicrhewch fod tystiolaeth yn sail i’ch penderfyniadau </a:t>
            </a:r>
          </a:p>
          <a:p>
            <a:r>
              <a:rPr lang="cy" sz="22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Cywirwch, gwiriwch a gwerthuswch y wybodaeth sydd ar gael yn drylwyr.</a:t>
            </a:r>
          </a:p>
          <a:p>
            <a:r>
              <a:rPr lang="cy" sz="22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Cofnodwch resymeg dros eich penderfyniadau bob amser.</a:t>
            </a:r>
          </a:p>
          <a:p>
            <a:r>
              <a:rPr lang="cy" sz="22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Cyfathrebwch gydag unigolion eraill sy’n berthnasol a cheisiwch gael gwybodaeth nad oes gennych yn barod.</a:t>
            </a:r>
          </a:p>
          <a:p>
            <a:r>
              <a:rPr lang="cy" sz="22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Ymatebwch bob amser i uwchgyfeiriadau o ran angen a/neu risgiau ar unwaith.</a:t>
            </a:r>
          </a:p>
          <a:p>
            <a:r>
              <a:rPr lang="cy" sz="2200" b="0" i="0" strike="noStrike" cap="none" spc="0" baseline="0" dirty="0">
                <a:solidFill>
                  <a:srgbClr val="404040"/>
                </a:solidFill>
                <a:effectLst/>
                <a:latin typeface="Century Gothic"/>
                <a:ea typeface="Century Gothic"/>
                <a:cs typeface="Century Gothic"/>
              </a:rPr>
              <a:t>Ceisiwch gefnogaeth ac arweiniad os oes angen hynny arnoch a chofnodwch yr holl drafodaethau a chamau gweithredu gyda’ch rhesymeg.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13796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21.10.31"/>
  <p:tag name="AS_TITLE" val="Aspose.Slides for Java"/>
  <p:tag name="AS_VERSION" val="21.10"/>
</p:tagLst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Century Gothic" panose="020B0502020202020204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Century Gothic" panose="020B0502020202020204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1005</TotalTime>
  <Words>490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         Penderfynwr Amddiffynadwy SESIWN BRIFFIO 7 MUNUD</vt:lpstr>
      <vt:lpstr>Ymagwedd y Penderfynwr Amddiffynadwy</vt:lpstr>
      <vt:lpstr>Pan rydych yn gwneud Penderfyniad Amddiffynadwy mae’n rhaid i chi ystyried y canlynol: </vt:lpstr>
      <vt:lpstr>Gwerthuso Camau Gweithredu Eraill</vt:lpstr>
      <vt:lpstr>Gwneud Penderfyniad, Ystyried a Gweithredu </vt:lpstr>
      <vt:lpstr>Ystyried a Chofnodi </vt:lpstr>
      <vt:lpstr>Ystyriwch y cwestiynau canlynol: </vt:lpstr>
      <vt:lpstr>Cofiwch…</vt:lpstr>
    </vt:vector>
  </TitlesOfParts>
  <Company>Denbighshire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Pauline Bird</cp:lastModifiedBy>
  <cp:revision>81</cp:revision>
  <dcterms:created xsi:type="dcterms:W3CDTF">2017-10-11T14:35:31Z</dcterms:created>
  <dcterms:modified xsi:type="dcterms:W3CDTF">2022-09-29T09:40:32Z</dcterms:modified>
</cp:coreProperties>
</file>